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tags/tag12.xml" ContentType="application/vnd.openxmlformats-officedocument.presentationml.tag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tags/tag1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5" r:id="rId3"/>
    <p:sldMasterId id="2147483687" r:id="rId4"/>
  </p:sldMasterIdLst>
  <p:sldIdLst>
    <p:sldId id="256" r:id="rId5"/>
    <p:sldId id="443" r:id="rId6"/>
    <p:sldId id="286" r:id="rId7"/>
    <p:sldId id="415" r:id="rId8"/>
    <p:sldId id="421" r:id="rId9"/>
    <p:sldId id="422" r:id="rId10"/>
    <p:sldId id="425" r:id="rId11"/>
    <p:sldId id="426" r:id="rId12"/>
    <p:sldId id="428" r:id="rId13"/>
    <p:sldId id="427" r:id="rId14"/>
    <p:sldId id="439" r:id="rId15"/>
    <p:sldId id="419" r:id="rId16"/>
    <p:sldId id="429" r:id="rId17"/>
    <p:sldId id="442" r:id="rId18"/>
    <p:sldId id="435" r:id="rId19"/>
    <p:sldId id="438" r:id="rId20"/>
    <p:sldId id="437" r:id="rId21"/>
    <p:sldId id="329" r:id="rId22"/>
  </p:sldIdLst>
  <p:sldSz cx="9144000" cy="6858000" type="screen4x3"/>
  <p:notesSz cx="6858000" cy="9144000"/>
  <p:custDataLst>
    <p:tags r:id="rId23"/>
  </p:custDataLst>
  <p:defaultTextStyle>
    <a:defPPr>
      <a:defRPr lang="zh-CN"/>
    </a:defPPr>
    <a:lvl1pPr marL="0" lvl="0"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00"/>
    <a:srgbClr val="0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279"/>
    <p:restoredTop sz="94660"/>
  </p:normalViewPr>
  <p:slideViewPr>
    <p:cSldViewPr showGuides="1">
      <p:cViewPr varScale="1">
        <p:scale>
          <a:sx n="89" d="100"/>
          <a:sy n="89" d="100"/>
        </p:scale>
        <p:origin x="-1356" y="-96"/>
      </p:cViewPr>
      <p:guideLst>
        <p:guide orient="horz" pos="2160"/>
        <p:guide pos="2852"/>
      </p:guideLst>
    </p:cSldViewPr>
  </p:slideViewPr>
  <p:notesTextViewPr>
    <p:cViewPr>
      <p:scale>
        <a:sx n="100" d="100"/>
        <a:sy n="100" d="100"/>
      </p:scale>
      <p:origin x="0" y="0"/>
    </p:cViewPr>
  </p:notesTextViewPr>
  <p:sorterViewPr showFormatting="0">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11970" name="Rectangle 2"/>
          <p:cNvSpPr>
            <a:spLocks noGrp="1" noRot="1" noChangeArrowheads="1"/>
          </p:cNvSpPr>
          <p:nvPr>
            <p:ph type="ctrTitle"/>
          </p:nvPr>
        </p:nvSpPr>
        <p:spPr>
          <a:xfrm>
            <a:off x="685800" y="2286000"/>
            <a:ext cx="7772400" cy="1143000"/>
          </a:xfrm>
        </p:spPr>
        <p:txBody>
          <a:bodyPr/>
          <a:lstStyle>
            <a:lvl1pPr>
              <a:defRPr/>
            </a:lvl1pPr>
          </a:lstStyle>
          <a:p>
            <a:pPr lvl="0" fontAlgn="base"/>
            <a:r>
              <a:rPr lang="zh-CN" altLang="en-US" strike="noStrike" noProof="0" smtClean="0"/>
              <a:t>单击此处编辑母版标题样式</a:t>
            </a:r>
          </a:p>
        </p:txBody>
      </p:sp>
      <p:sp>
        <p:nvSpPr>
          <p:cNvPr id="211971"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fontAlgn="base"/>
            <a:r>
              <a:rPr lang="zh-CN" altLang="en-US" strike="noStrike" noProof="0" smtClean="0"/>
              <a:t>单击此处编辑母版副标题样式</a:t>
            </a:r>
          </a:p>
        </p:txBody>
      </p:sp>
      <p:sp>
        <p:nvSpPr>
          <p:cNvPr id="7"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r" fontAlgn="base"/>
            <a:fld id="{9A0DB2DC-4C9A-4742-B13C-FB6460FD3503}" type="slidenum">
              <a:rPr lang="en-US" altLang="zh-CN" b="0" strike="noStrike" noProof="1">
                <a:latin typeface="Arial" panose="020B0604020202020204" pitchFamily="34" charset="0"/>
                <a:ea typeface="宋体" panose="02010600030101010101" pitchFamily="2" charset="-122"/>
                <a:cs typeface="+mn-cs"/>
              </a:rPr>
              <a:pPr algn="r" fontAlgn="base"/>
              <a:t>‹#›</a:t>
            </a:fld>
            <a:endParaRPr lang="en-US" altLang="zh-CN" b="0" strike="noStrike" noProof="1"/>
          </a:p>
        </p:txBody>
      </p:sp>
    </p:spTree>
  </p:cSld>
  <p:clrMapOvr>
    <a:masterClrMapping/>
  </p:clrMapOvr>
  <p:transition>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53163" cy="54895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74675" y="304800"/>
            <a:ext cx="8001000" cy="1216025"/>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566738" y="1752600"/>
            <a:ext cx="3924300" cy="42672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3438" y="1752600"/>
            <a:ext cx="3924300" cy="42672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6146" name="AutoShape 7"/>
          <p:cNvSpPr/>
          <p:nvPr/>
        </p:nvSpPr>
        <p:spPr>
          <a:xfrm>
            <a:off x="685800" y="2393950"/>
            <a:ext cx="7772400" cy="109538"/>
          </a:xfrm>
          <a:custGeom>
            <a:avLst/>
            <a:gdLst/>
            <a:ahLst/>
            <a:cxnLst>
              <a:cxn ang="0">
                <a:pos x="0" y="0"/>
              </a:cxn>
              <a:cxn ang="0">
                <a:pos x="2147483647" y="0"/>
              </a:cxn>
              <a:cxn ang="0">
                <a:pos x="2147483647" y="11998573"/>
              </a:cxn>
              <a:cxn ang="0">
                <a:pos x="0" y="11998573"/>
              </a:cxn>
              <a:cxn ang="0">
                <a:pos x="0" y="0"/>
              </a:cxn>
              <a:cxn ang="0">
                <a:pos x="2147483647" y="0"/>
              </a:cxn>
            </a:cxnLst>
            <a:rect l="0" t="0" r="0" b="0"/>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lstStyle/>
          <a:p>
            <a:endParaRPr lang="zh-CN" altLang="en-US"/>
          </a:p>
        </p:txBody>
      </p:sp>
      <p:sp>
        <p:nvSpPr>
          <p:cNvPr id="219138" name="Rectangle 2"/>
          <p:cNvSpPr>
            <a:spLocks noGrp="1" noChangeArrowheads="1"/>
          </p:cNvSpPr>
          <p:nvPr>
            <p:ph type="ctrTitle"/>
          </p:nvPr>
        </p:nvSpPr>
        <p:spPr>
          <a:xfrm>
            <a:off x="685800" y="990600"/>
            <a:ext cx="7772400" cy="1371600"/>
          </a:xfrm>
        </p:spPr>
        <p:txBody>
          <a:bodyPr/>
          <a:lstStyle>
            <a:lvl1pPr>
              <a:defRPr sz="4000"/>
            </a:lvl1pPr>
          </a:lstStyle>
          <a:p>
            <a:pPr lvl="0" fontAlgn="base"/>
            <a:r>
              <a:rPr lang="zh-CN" altLang="en-US" strike="noStrike" noProof="0" smtClean="0"/>
              <a:t>单击此处编辑母版标题样式</a:t>
            </a:r>
          </a:p>
        </p:txBody>
      </p:sp>
      <p:sp>
        <p:nvSpPr>
          <p:cNvPr id="21913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p>
        </p:txBody>
      </p:sp>
      <p:sp>
        <p:nvSpPr>
          <p:cNvPr id="10"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r" fontAlgn="base"/>
            <a:fld id="{9A0DB2DC-4C9A-4742-B13C-FB6460FD3503}" type="slidenum">
              <a:rPr lang="en-US" altLang="zh-CN" b="0" strike="noStrike" noProof="1">
                <a:latin typeface="Verdana" panose="020B0604030504040204" pitchFamily="34" charset="0"/>
                <a:ea typeface="宋体" panose="02010600030101010101" pitchFamily="2" charset="-122"/>
                <a:cs typeface="+mn-cs"/>
              </a:rPr>
              <a:pPr algn="r" fontAlgn="base"/>
              <a:t>‹#›</a:t>
            </a:fld>
            <a:endParaRPr lang="en-US" altLang="zh-CN" b="0" strike="noStrike" noProof="1">
              <a:latin typeface="Verdana" panose="020B0604030504040204" pitchFamily="34" charset="0"/>
            </a:endParaRPr>
          </a:p>
        </p:txBody>
      </p:sp>
    </p:spTree>
  </p:cSld>
  <p:clrMapOvr>
    <a:masterClrMapping/>
  </p:clrMapOvr>
  <p:transition>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66738" y="304800"/>
            <a:ext cx="5854700" cy="57150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74675" y="304800"/>
            <a:ext cx="8001000" cy="1216025"/>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566738" y="1752600"/>
            <a:ext cx="3924300" cy="42672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3438" y="1752600"/>
            <a:ext cx="3924300" cy="42672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574675" y="304800"/>
            <a:ext cx="8001000" cy="1216025"/>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566738" y="1752600"/>
            <a:ext cx="8001000" cy="4267200"/>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566738" y="304800"/>
            <a:ext cx="8008937" cy="57150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358402" name="Rectangle 2"/>
          <p:cNvSpPr>
            <a:spLocks noGrp="1" noRot="1" noChangeArrowheads="1"/>
          </p:cNvSpPr>
          <p:nvPr>
            <p:ph type="ctrTitle"/>
          </p:nvPr>
        </p:nvSpPr>
        <p:spPr>
          <a:xfrm>
            <a:off x="685800" y="2286000"/>
            <a:ext cx="7772400" cy="1143000"/>
          </a:xfrm>
        </p:spPr>
        <p:txBody>
          <a:bodyPr/>
          <a:lstStyle>
            <a:lvl1pPr>
              <a:defRPr/>
            </a:lvl1pPr>
          </a:lstStyle>
          <a:p>
            <a:pPr lvl="0" fontAlgn="base"/>
            <a:r>
              <a:rPr lang="zh-CN" altLang="en-US" strike="noStrike" noProof="0" smtClean="0"/>
              <a:t>单击此处编辑母版标题样式</a:t>
            </a:r>
          </a:p>
        </p:txBody>
      </p:sp>
      <p:sp>
        <p:nvSpPr>
          <p:cNvPr id="358403"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fontAlgn="base"/>
            <a:r>
              <a:rPr lang="zh-CN" altLang="en-US" strike="noStrike" noProof="0" smtClean="0"/>
              <a:t>单击此处编辑母版副标题样式</a:t>
            </a:r>
          </a:p>
        </p:txBody>
      </p:sp>
      <p:sp>
        <p:nvSpPr>
          <p:cNvPr id="7"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r" fontAlgn="base"/>
            <a:fld id="{9A0DB2DC-4C9A-4742-B13C-FB6460FD3503}" type="slidenum">
              <a:rPr lang="en-US" altLang="zh-CN" b="0" strike="noStrike" noProof="1">
                <a:latin typeface="Arial" panose="020B0604020202020204" pitchFamily="34" charset="0"/>
                <a:ea typeface="宋体" panose="02010600030101010101" pitchFamily="2" charset="-122"/>
                <a:cs typeface="+mn-cs"/>
              </a:rPr>
              <a:pPr algn="r" fontAlgn="base"/>
              <a:t>‹#›</a:t>
            </a:fld>
            <a:endParaRPr lang="en-US" altLang="zh-CN" b="0" strike="noStrike" noProof="1"/>
          </a:p>
        </p:txBody>
      </p:sp>
    </p:spTree>
  </p:cSld>
  <p:clrMapOvr>
    <a:masterClrMapping/>
  </p:clrMapOvr>
  <p:transition>
    <p:blinds dir="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53163" cy="54895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8194" name="AutoShape 7"/>
          <p:cNvSpPr/>
          <p:nvPr/>
        </p:nvSpPr>
        <p:spPr>
          <a:xfrm>
            <a:off x="685800" y="2393950"/>
            <a:ext cx="7772400" cy="109538"/>
          </a:xfrm>
          <a:custGeom>
            <a:avLst/>
            <a:gdLst/>
            <a:ahLst/>
            <a:cxnLst>
              <a:cxn ang="0">
                <a:pos x="0" y="0"/>
              </a:cxn>
              <a:cxn ang="0">
                <a:pos x="2147483647" y="0"/>
              </a:cxn>
              <a:cxn ang="0">
                <a:pos x="2147483647" y="11998573"/>
              </a:cxn>
              <a:cxn ang="0">
                <a:pos x="0" y="11998573"/>
              </a:cxn>
              <a:cxn ang="0">
                <a:pos x="0" y="0"/>
              </a:cxn>
              <a:cxn ang="0">
                <a:pos x="2147483647" y="0"/>
              </a:cxn>
            </a:cxnLst>
            <a:rect l="0" t="0" r="0" b="0"/>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lstStyle/>
          <a:p>
            <a:endParaRPr lang="zh-CN" altLang="en-US"/>
          </a:p>
        </p:txBody>
      </p:sp>
      <p:sp>
        <p:nvSpPr>
          <p:cNvPr id="219138" name="Rectangle 2"/>
          <p:cNvSpPr>
            <a:spLocks noGrp="1" noChangeArrowheads="1"/>
          </p:cNvSpPr>
          <p:nvPr>
            <p:ph type="ctrTitle"/>
          </p:nvPr>
        </p:nvSpPr>
        <p:spPr>
          <a:xfrm>
            <a:off x="685800" y="990600"/>
            <a:ext cx="7772400" cy="1371600"/>
          </a:xfrm>
        </p:spPr>
        <p:txBody>
          <a:bodyPr/>
          <a:lstStyle>
            <a:lvl1pPr>
              <a:defRPr sz="4000"/>
            </a:lvl1pPr>
          </a:lstStyle>
          <a:p>
            <a:pPr lvl="0" fontAlgn="base"/>
            <a:r>
              <a:rPr lang="zh-CN" altLang="en-US" strike="noStrike" noProof="0" smtClean="0"/>
              <a:t>单击此处编辑母版标题样式</a:t>
            </a:r>
          </a:p>
        </p:txBody>
      </p:sp>
      <p:sp>
        <p:nvSpPr>
          <p:cNvPr id="21913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p>
        </p:txBody>
      </p:sp>
      <p:sp>
        <p:nvSpPr>
          <p:cNvPr id="10"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r" fontAlgn="base"/>
            <a:fld id="{9A0DB2DC-4C9A-4742-B13C-FB6460FD3503}" type="slidenum">
              <a:rPr lang="en-US" altLang="zh-CN" b="0" strike="noStrike" noProof="1">
                <a:latin typeface="Verdana" panose="020B0604030504040204" pitchFamily="34" charset="0"/>
                <a:ea typeface="宋体" panose="02010600030101010101" pitchFamily="2" charset="-122"/>
                <a:cs typeface="+mn-cs"/>
              </a:rPr>
              <a:pPr algn="r" fontAlgn="base"/>
              <a:t>‹#›</a:t>
            </a:fld>
            <a:endParaRPr lang="en-US" altLang="zh-CN" b="0" strike="noStrike" noProof="1">
              <a:latin typeface="Verdana" panose="020B0604030504040204" pitchFamily="34" charset="0"/>
            </a:endParaRPr>
          </a:p>
        </p:txBody>
      </p:sp>
    </p:spTree>
  </p:cSld>
  <p:clrMapOvr>
    <a:masterClrMapping/>
  </p:clrMapOvr>
  <p:transition>
    <p:blinds dir="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66738" y="304800"/>
            <a:ext cx="5854700" cy="57150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74675" y="304800"/>
            <a:ext cx="8001000" cy="1216025"/>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566738" y="1752600"/>
            <a:ext cx="3924300" cy="42672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3438" y="1752600"/>
            <a:ext cx="3924300" cy="42672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574675" y="304800"/>
            <a:ext cx="8001000" cy="1216025"/>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566738" y="1752600"/>
            <a:ext cx="8001000" cy="4267200"/>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566738" y="304800"/>
            <a:ext cx="8008937" cy="57150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transition>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1.jpe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theme" Target="../theme/theme4.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p:cNvSpPr>
          <p:nvPr>
            <p:ph type="title"/>
          </p:nvPr>
        </p:nvSpPr>
        <p:spPr>
          <a:xfrm>
            <a:off x="301625" y="609600"/>
            <a:ext cx="854075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noRot="1"/>
          </p:cNvSpPr>
          <p:nvPr>
            <p:ph type="body"/>
          </p:nvPr>
        </p:nvSpPr>
        <p:spPr>
          <a:xfrm>
            <a:off x="301625" y="1905000"/>
            <a:ext cx="8540750" cy="4194175"/>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10948"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094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0950"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b="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2" r:id="rId12"/>
  </p:sldLayoutIdLst>
  <p:transition>
    <p:blinds dir="ver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574675" y="304800"/>
            <a:ext cx="8001000" cy="1216025"/>
          </a:xfrm>
          <a:prstGeom prst="rect">
            <a:avLst/>
          </a:prstGeom>
          <a:noFill/>
          <a:ln w="9525">
            <a:noFill/>
          </a:ln>
        </p:spPr>
        <p:txBody>
          <a:bodyPr anchor="b" anchorCtr="0"/>
          <a:lstStyle/>
          <a:p>
            <a:pPr lvl="0"/>
            <a:r>
              <a:rPr lang="zh-CN" altLang="en-US" dirty="0"/>
              <a:t>单击此处编辑母版标题样式</a:t>
            </a:r>
          </a:p>
        </p:txBody>
      </p:sp>
      <p:sp>
        <p:nvSpPr>
          <p:cNvPr id="2051" name="Rectangle 3"/>
          <p:cNvSpPr>
            <a:spLocks noGrp="1"/>
          </p:cNvSpPr>
          <p:nvPr>
            <p:ph type="body"/>
          </p:nvPr>
        </p:nvSpPr>
        <p:spPr>
          <a:xfrm>
            <a:off x="566738" y="1752600"/>
            <a:ext cx="8001000" cy="4267200"/>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2" name="AutoShape 4"/>
          <p:cNvSpPr/>
          <p:nvPr/>
        </p:nvSpPr>
        <p:spPr>
          <a:xfrm>
            <a:off x="609600" y="1566863"/>
            <a:ext cx="7958138" cy="109537"/>
          </a:xfrm>
          <a:custGeom>
            <a:avLst/>
            <a:gdLst/>
            <a:ahLst/>
            <a:cxnLst>
              <a:cxn ang="0">
                <a:pos x="0" y="0"/>
              </a:cxn>
              <a:cxn ang="0">
                <a:pos x="2147483647" y="0"/>
              </a:cxn>
              <a:cxn ang="0">
                <a:pos x="2147483647" y="11998354"/>
              </a:cxn>
              <a:cxn ang="0">
                <a:pos x="0" y="11998354"/>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lstStyle/>
          <a:p>
            <a:endParaRPr lang="zh-CN" altLang="en-US"/>
          </a:p>
        </p:txBody>
      </p:sp>
      <p:sp>
        <p:nvSpPr>
          <p:cNvPr id="2053" name="Line 5"/>
          <p:cNvSpPr/>
          <p:nvPr/>
        </p:nvSpPr>
        <p:spPr>
          <a:xfrm flipV="1">
            <a:off x="609600" y="6172200"/>
            <a:ext cx="7924800" cy="0"/>
          </a:xfrm>
          <a:prstGeom prst="line">
            <a:avLst/>
          </a:prstGeom>
          <a:ln w="3175" cap="flat" cmpd="sng">
            <a:solidFill>
              <a:schemeClr val="accent2"/>
            </a:solidFill>
            <a:prstDash val="solid"/>
            <a:round/>
            <a:headEnd type="none" w="med" len="med"/>
            <a:tailEnd type="none" w="med" len="med"/>
          </a:ln>
        </p:spPr>
      </p:sp>
      <p:sp>
        <p:nvSpPr>
          <p:cNvPr id="218118" name="Rectangle 6"/>
          <p:cNvSpPr>
            <a:spLocks noGrp="1" noChangeArrowheads="1"/>
          </p:cNvSpPr>
          <p:nvPr>
            <p:ph type="dt" sz="half" idx="2"/>
          </p:nvPr>
        </p:nvSpPr>
        <p:spPr bwMode="auto">
          <a:xfrm>
            <a:off x="609600" y="6245225"/>
            <a:ext cx="19812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18119" name="Rectangle 7"/>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18120" name="Rectangle 8"/>
          <p:cNvSpPr>
            <a:spLocks noGrp="1" noChangeArrowheads="1"/>
          </p:cNvSpPr>
          <p:nvPr>
            <p:ph type="sldNum" sz="quarter" idx="4"/>
          </p:nvPr>
        </p:nvSpPr>
        <p:spPr bwMode="auto">
          <a:xfrm>
            <a:off x="6553200" y="6245225"/>
            <a:ext cx="19812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Verdana" panose="020B0604030504040204" pitchFamily="34" charset="0"/>
              </a:defRPr>
            </a:lvl1p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p:blinds dir="ver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3074" name="Rectangle 2"/>
          <p:cNvSpPr>
            <a:spLocks noGrp="1" noRot="1"/>
          </p:cNvSpPr>
          <p:nvPr>
            <p:ph type="title"/>
          </p:nvPr>
        </p:nvSpPr>
        <p:spPr>
          <a:xfrm>
            <a:off x="301625" y="609600"/>
            <a:ext cx="8540750" cy="1143000"/>
          </a:xfrm>
          <a:prstGeom prst="rect">
            <a:avLst/>
          </a:prstGeom>
          <a:noFill/>
          <a:ln w="9525">
            <a:noFill/>
          </a:ln>
        </p:spPr>
        <p:txBody>
          <a:bodyPr anchor="ctr" anchorCtr="0"/>
          <a:lstStyle/>
          <a:p>
            <a:pPr lvl="0"/>
            <a:r>
              <a:rPr lang="zh-CN" altLang="en-US" dirty="0"/>
              <a:t>单击此处编辑母版标题样式</a:t>
            </a:r>
          </a:p>
        </p:txBody>
      </p:sp>
      <p:sp>
        <p:nvSpPr>
          <p:cNvPr id="3075" name="Rectangle 3"/>
          <p:cNvSpPr>
            <a:spLocks noGrp="1" noRot="1"/>
          </p:cNvSpPr>
          <p:nvPr>
            <p:ph type="body"/>
          </p:nvPr>
        </p:nvSpPr>
        <p:spPr>
          <a:xfrm>
            <a:off x="301625" y="1905000"/>
            <a:ext cx="8540750" cy="4194175"/>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57380"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738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7382"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b="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blinds dir="ver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4098" name="Rectangle 2"/>
          <p:cNvSpPr>
            <a:spLocks noGrp="1"/>
          </p:cNvSpPr>
          <p:nvPr>
            <p:ph type="title"/>
          </p:nvPr>
        </p:nvSpPr>
        <p:spPr>
          <a:xfrm>
            <a:off x="574675" y="304800"/>
            <a:ext cx="8001000" cy="1216025"/>
          </a:xfrm>
          <a:prstGeom prst="rect">
            <a:avLst/>
          </a:prstGeom>
          <a:noFill/>
          <a:ln w="9525">
            <a:noFill/>
          </a:ln>
        </p:spPr>
        <p:txBody>
          <a:bodyPr anchor="b" anchorCtr="0"/>
          <a:lstStyle/>
          <a:p>
            <a:pPr lvl="0"/>
            <a:r>
              <a:rPr lang="zh-CN" altLang="en-US" dirty="0"/>
              <a:t>单击此处编辑母版标题样式</a:t>
            </a:r>
          </a:p>
        </p:txBody>
      </p:sp>
      <p:sp>
        <p:nvSpPr>
          <p:cNvPr id="4099" name="Rectangle 3"/>
          <p:cNvSpPr>
            <a:spLocks noGrp="1"/>
          </p:cNvSpPr>
          <p:nvPr>
            <p:ph type="body"/>
          </p:nvPr>
        </p:nvSpPr>
        <p:spPr>
          <a:xfrm>
            <a:off x="566738" y="1752600"/>
            <a:ext cx="8001000" cy="4267200"/>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100" name="AutoShape 4"/>
          <p:cNvSpPr/>
          <p:nvPr/>
        </p:nvSpPr>
        <p:spPr>
          <a:xfrm>
            <a:off x="609600" y="1566863"/>
            <a:ext cx="7958138" cy="109537"/>
          </a:xfrm>
          <a:custGeom>
            <a:avLst/>
            <a:gdLst/>
            <a:ahLst/>
            <a:cxnLst>
              <a:cxn ang="0">
                <a:pos x="0" y="0"/>
              </a:cxn>
              <a:cxn ang="0">
                <a:pos x="2147483647" y="0"/>
              </a:cxn>
              <a:cxn ang="0">
                <a:pos x="2147483647" y="11998354"/>
              </a:cxn>
              <a:cxn ang="0">
                <a:pos x="0" y="11998354"/>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lstStyle/>
          <a:p>
            <a:endParaRPr lang="zh-CN" altLang="en-US"/>
          </a:p>
        </p:txBody>
      </p:sp>
      <p:sp>
        <p:nvSpPr>
          <p:cNvPr id="4101" name="Line 5"/>
          <p:cNvSpPr/>
          <p:nvPr/>
        </p:nvSpPr>
        <p:spPr>
          <a:xfrm flipV="1">
            <a:off x="609600" y="6172200"/>
            <a:ext cx="7924800" cy="0"/>
          </a:xfrm>
          <a:prstGeom prst="line">
            <a:avLst/>
          </a:prstGeom>
          <a:ln w="3175" cap="flat" cmpd="sng">
            <a:solidFill>
              <a:schemeClr val="accent2"/>
            </a:solidFill>
            <a:prstDash val="solid"/>
            <a:round/>
            <a:headEnd type="none" w="med" len="med"/>
            <a:tailEnd type="none" w="med" len="med"/>
          </a:ln>
        </p:spPr>
      </p:sp>
      <p:sp>
        <p:nvSpPr>
          <p:cNvPr id="218118" name="Rectangle 6"/>
          <p:cNvSpPr>
            <a:spLocks noGrp="1" noChangeArrowheads="1"/>
          </p:cNvSpPr>
          <p:nvPr>
            <p:ph type="dt" sz="half" idx="2"/>
          </p:nvPr>
        </p:nvSpPr>
        <p:spPr bwMode="auto">
          <a:xfrm>
            <a:off x="609600" y="6245225"/>
            <a:ext cx="19812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18119" name="Rectangle 7"/>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18120" name="Rectangle 8"/>
          <p:cNvSpPr>
            <a:spLocks noGrp="1" noChangeArrowheads="1"/>
          </p:cNvSpPr>
          <p:nvPr>
            <p:ph type="sldNum" sz="quarter" idx="4"/>
          </p:nvPr>
        </p:nvSpPr>
        <p:spPr bwMode="auto">
          <a:xfrm>
            <a:off x="6553200" y="6245225"/>
            <a:ext cx="19812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Verdana" panose="020B0604030504040204" pitchFamily="34" charset="0"/>
              </a:defRPr>
            </a:lvl1pPr>
          </a:lstStyle>
          <a:p>
            <a:pPr lvl="0" eaLnBrk="1" fontAlgn="base" hangingPunct="1"/>
            <a:fld id="{9A0DB2DC-4C9A-4742-B13C-FB6460FD3503}" type="slidenum">
              <a:rPr lang="en-US" altLang="zh-CN" strike="noStrike" noProof="1">
                <a:latin typeface="Verdana" panose="020B060403050404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Lst>
  <p:transition>
    <p:blinds dir="ver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4.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p:cNvSpPr>
          <p:nvPr>
            <p:ph type="ctrTitle"/>
          </p:nvPr>
        </p:nvSpPr>
        <p:spPr>
          <a:xfrm>
            <a:off x="542925" y="2120900"/>
            <a:ext cx="8135938" cy="1387475"/>
          </a:xfrm>
        </p:spPr>
        <p:txBody>
          <a:bodyPr vert="horz" wrap="square" lIns="91440" tIns="45720" rIns="91440" bIns="45720" anchor="ctr" anchorCtr="0"/>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4000" b="1" i="0" u="none" strike="noStrike" kern="0" cap="none" spc="0" normalizeH="0" baseline="0" noProof="1">
                <a:solidFill>
                  <a:schemeClr val="accent6"/>
                </a:solidFill>
                <a:latin typeface="华文中宋" panose="02010600040101010101" pitchFamily="2" charset="-122"/>
                <a:ea typeface="华文中宋" panose="02010600040101010101" pitchFamily="2" charset="-122"/>
                <a:cs typeface="+mj-cs"/>
              </a:rPr>
              <a:t>教学大纲编制：理论、要求、实践</a:t>
            </a:r>
          </a:p>
        </p:txBody>
      </p:sp>
      <p:sp>
        <p:nvSpPr>
          <p:cNvPr id="7171" name="Rectangle 3"/>
          <p:cNvSpPr>
            <a:spLocks noGrp="1" noRot="1"/>
          </p:cNvSpPr>
          <p:nvPr>
            <p:ph type="subTitle" idx="1"/>
          </p:nvPr>
        </p:nvSpPr>
        <p:spPr>
          <a:xfrm>
            <a:off x="1143000" y="3691255"/>
            <a:ext cx="7010400" cy="1513205"/>
          </a:xfrm>
        </p:spPr>
        <p:txBody>
          <a:bodyPr vert="horz" wrap="square" lIns="91440" tIns="45720" rIns="91440" bIns="45720" anchor="t" anchorCtr="0"/>
          <a:lstStyle/>
          <a:p>
            <a:pPr marL="0" marR="0" indent="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3600" b="0" i="0" u="none" strike="noStrike" kern="0" cap="none" spc="0" normalizeH="0" baseline="0" noProof="1" smtClean="0">
                <a:solidFill>
                  <a:srgbClr val="000000"/>
                </a:solidFill>
                <a:latin typeface="华文行楷" panose="02010800040101010101" pitchFamily="2" charset="-122"/>
                <a:ea typeface="华文行楷" panose="02010800040101010101" pitchFamily="2" charset="-122"/>
                <a:cs typeface="+mn-cs"/>
              </a:rPr>
              <a:t>二</a:t>
            </a:r>
            <a:r>
              <a:rPr kumimoji="0" lang="zh-CN" altLang="en-US" sz="3600" b="0" i="0" u="none" strike="noStrike" kern="0" cap="none" spc="0" normalizeH="0" baseline="0" noProof="1">
                <a:solidFill>
                  <a:srgbClr val="000000"/>
                </a:solidFill>
                <a:latin typeface="华文行楷" panose="02010800040101010101" pitchFamily="2" charset="-122"/>
                <a:ea typeface="华文行楷" panose="02010800040101010101" pitchFamily="2" charset="-122"/>
                <a:cs typeface="+mn-cs"/>
              </a:rPr>
              <a:t>○二三年三月</a:t>
            </a:r>
            <a:r>
              <a:rPr kumimoji="0" lang="zh-CN" altLang="en-US" sz="2400" b="0" i="0" u="none" strike="noStrike" kern="0" cap="none" spc="0" normalizeH="0" baseline="0" noProof="1">
                <a:solidFill>
                  <a:srgbClr val="000000"/>
                </a:solidFill>
                <a:latin typeface="华文行楷" panose="02010800040101010101" pitchFamily="2" charset="-122"/>
                <a:ea typeface="华文行楷" panose="02010800040101010101" pitchFamily="2" charset="-122"/>
                <a:cs typeface="+mn-cs"/>
              </a:rPr>
              <a:t> </a:t>
            </a:r>
            <a:endParaRPr kumimoji="0" lang="en-US" altLang="zh-CN" sz="2400" b="0" i="0" u="none" strike="noStrike" kern="0" cap="none" spc="0" normalizeH="0" baseline="0" noProof="1" smtClean="0">
              <a:solidFill>
                <a:srgbClr val="000000"/>
              </a:solidFill>
              <a:latin typeface="华文行楷" panose="02010800040101010101" pitchFamily="2" charset="-122"/>
              <a:ea typeface="华文行楷" panose="02010800040101010101" pitchFamily="2" charset="-122"/>
              <a:cs typeface="+mn-cs"/>
            </a:endParaRPr>
          </a:p>
        </p:txBody>
      </p:sp>
    </p:spTree>
  </p:cSld>
  <p:clrMapOvr>
    <a:masterClrMapping/>
  </p:clrMapOvr>
  <p:transition>
    <p:blinds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2" name="文本占位符 2"/>
          <p:cNvSpPr/>
          <p:nvPr>
            <p:custDataLst>
              <p:tags r:id="rId1"/>
            </p:custDataLst>
          </p:nvPr>
        </p:nvSpPr>
        <p:spPr>
          <a:xfrm>
            <a:off x="668020" y="1520825"/>
            <a:ext cx="7955280" cy="4625975"/>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marL="0" indent="0" algn="l">
              <a:lnSpc>
                <a:spcPct val="150000"/>
              </a:lnSpc>
              <a:buSzTx/>
              <a:buFont typeface="Wingdings" panose="05000000000000000000" charset="0"/>
              <a:buNone/>
            </a:pPr>
            <a:r>
              <a:rPr lang="en-US" altLang="zh-CN" sz="2000" dirty="0">
                <a:solidFill>
                  <a:srgbClr val="0000FF"/>
                </a:solidFill>
                <a:latin typeface="黑体" panose="02010609060101010101" charset="-122"/>
                <a:ea typeface="黑体" panose="02010609060101010101" charset="-122"/>
              </a:rPr>
              <a:t>OBE</a:t>
            </a:r>
            <a:r>
              <a:rPr lang="zh-CN" altLang="en-US" sz="2000" dirty="0">
                <a:solidFill>
                  <a:srgbClr val="0000FF"/>
                </a:solidFill>
                <a:latin typeface="黑体" panose="02010609060101010101" charset="-122"/>
                <a:ea typeface="黑体" panose="02010609060101010101" charset="-122"/>
              </a:rPr>
              <a:t>要义（</a:t>
            </a:r>
            <a:r>
              <a:rPr lang="en-US" altLang="zh-CN" sz="2000" dirty="0">
                <a:solidFill>
                  <a:srgbClr val="0000FF"/>
                </a:solidFill>
                <a:latin typeface="黑体" panose="02010609060101010101" charset="-122"/>
                <a:ea typeface="黑体" panose="02010609060101010101" charset="-122"/>
              </a:rPr>
              <a:t>IV</a:t>
            </a:r>
            <a:r>
              <a:rPr lang="zh-CN" altLang="en-US" sz="2000" dirty="0">
                <a:solidFill>
                  <a:srgbClr val="0000FF"/>
                </a:solidFill>
                <a:latin typeface="黑体" panose="02010609060101010101" charset="-122"/>
                <a:ea typeface="黑体" panose="02010609060101010101" charset="-122"/>
              </a:rPr>
              <a:t>）</a:t>
            </a:r>
          </a:p>
          <a:p>
            <a:pPr algn="l">
              <a:lnSpc>
                <a:spcPct val="150000"/>
              </a:lnSpc>
              <a:buSzTx/>
              <a:buFont typeface="Wingdings" panose="05000000000000000000" charset="0"/>
              <a:buChar char="l"/>
            </a:pPr>
            <a:r>
              <a:rPr lang="zh-CN" altLang="en-US" sz="1900" b="0" kern="0" dirty="0">
                <a:sym typeface="+mn-ea"/>
              </a:rPr>
              <a:t>由W. Spady 等人于1981 年首次提出的，此后很快得到了重视与认可，已成为美国、英国、加拿大等国家本科教育改革的主流理念。</a:t>
            </a:r>
          </a:p>
          <a:p>
            <a:pPr algn="l">
              <a:lnSpc>
                <a:spcPct val="150000"/>
              </a:lnSpc>
              <a:buSzTx/>
              <a:buFont typeface="Wingdings" panose="05000000000000000000" charset="0"/>
              <a:buChar char="l"/>
            </a:pPr>
            <a:r>
              <a:rPr lang="zh-CN" altLang="en-US" sz="1900" b="0" kern="0" dirty="0">
                <a:sym typeface="+mn-ea"/>
              </a:rPr>
              <a:t>近年来，</a:t>
            </a:r>
            <a:r>
              <a:rPr lang="zh-CN" altLang="en-US" sz="1900" b="0" kern="0" dirty="0" smtClean="0">
                <a:sym typeface="+mn-ea"/>
              </a:rPr>
              <a:t>OBE受到</a:t>
            </a:r>
            <a:r>
              <a:rPr lang="zh-CN" altLang="en-US" sz="1900" b="0" kern="0" dirty="0">
                <a:sym typeface="+mn-ea"/>
              </a:rPr>
              <a:t>我国高等教育界的广泛重视，已经成为教育部倡导的振兴本科教育的主要核心理念和模式。</a:t>
            </a:r>
          </a:p>
          <a:p>
            <a:pPr algn="l">
              <a:lnSpc>
                <a:spcPct val="150000"/>
              </a:lnSpc>
              <a:buSzTx/>
              <a:buFont typeface="Wingdings" panose="05000000000000000000" charset="0"/>
              <a:buChar char="l"/>
            </a:pPr>
            <a:r>
              <a:rPr lang="zh-CN" altLang="en-US" sz="1900" b="0" kern="0" dirty="0">
                <a:sym typeface="+mn-ea"/>
              </a:rPr>
              <a:t>国家专业教学质量标准（2018年）、“新时代高教40条”、工程教育专业认证质量标准、师范</a:t>
            </a:r>
            <a:r>
              <a:rPr lang="zh-CN" altLang="en-US" sz="1900" b="0" kern="0" dirty="0" smtClean="0">
                <a:sym typeface="+mn-ea"/>
              </a:rPr>
              <a:t>教育认证</a:t>
            </a:r>
            <a:r>
              <a:rPr lang="zh-CN" altLang="en-US" sz="1900" b="0" kern="0" dirty="0">
                <a:sym typeface="+mn-ea"/>
              </a:rPr>
              <a:t>标准、国家三级专业认证等都把OBE作为核心要求。</a:t>
            </a:r>
          </a:p>
          <a:p>
            <a:pPr algn="l">
              <a:lnSpc>
                <a:spcPct val="150000"/>
              </a:lnSpc>
              <a:buSzTx/>
              <a:buFont typeface="Wingdings" panose="05000000000000000000" charset="0"/>
              <a:buChar char="l"/>
            </a:pPr>
            <a:r>
              <a:rPr lang="zh-CN" altLang="en-US" sz="1900" b="0" kern="0" dirty="0"/>
              <a:t>全面推动OBE理念落实是强化内涵、提升质量最为有效的路径之一，也是完善</a:t>
            </a:r>
            <a:r>
              <a:rPr lang="zh-CN" altLang="en-US" sz="1900" b="0" kern="0" dirty="0" smtClean="0"/>
              <a:t>本科人才</a:t>
            </a:r>
            <a:r>
              <a:rPr lang="zh-CN" altLang="en-US" sz="1900" b="0" kern="0" dirty="0"/>
              <a:t>培养体系、提升人才培养</a:t>
            </a:r>
            <a:r>
              <a:rPr lang="zh-CN" altLang="en-US" sz="1900" b="0" kern="0" dirty="0" smtClean="0"/>
              <a:t>能力最为</a:t>
            </a:r>
            <a:r>
              <a:rPr lang="zh-CN" altLang="en-US" sz="1900" b="0" kern="0" dirty="0"/>
              <a:t>重要的抓手。</a:t>
            </a:r>
          </a:p>
        </p:txBody>
      </p:sp>
    </p:spTree>
  </p:cSld>
  <p:clrMapOvr>
    <a:masterClrMapping/>
  </p:clrMapOvr>
  <p:transition>
    <p:blinds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2" name="文本占位符 2"/>
          <p:cNvSpPr/>
          <p:nvPr>
            <p:custDataLst>
              <p:tags r:id="rId1"/>
            </p:custDataLst>
          </p:nvPr>
        </p:nvSpPr>
        <p:spPr>
          <a:xfrm>
            <a:off x="668020" y="1769110"/>
            <a:ext cx="7955280" cy="4377690"/>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marL="0" indent="0" algn="l">
              <a:lnSpc>
                <a:spcPct val="150000"/>
              </a:lnSpc>
              <a:buSzTx/>
              <a:buFont typeface="Wingdings" panose="05000000000000000000" charset="0"/>
              <a:buNone/>
            </a:pPr>
            <a:r>
              <a:rPr lang="zh-CN" altLang="en-US" sz="2000" b="0" kern="0" dirty="0" smtClean="0"/>
              <a:t>要求做到</a:t>
            </a:r>
            <a:r>
              <a:rPr lang="en-US" altLang="zh-CN" sz="2000" b="0" kern="0" dirty="0"/>
              <a:t>“</a:t>
            </a:r>
            <a:r>
              <a:rPr lang="zh-CN" altLang="en-US" sz="2000" b="0" kern="0" dirty="0"/>
              <a:t>三位一体</a:t>
            </a:r>
            <a:r>
              <a:rPr lang="en-US" altLang="zh-CN" sz="2000" b="0" kern="0" dirty="0"/>
              <a:t>”</a:t>
            </a:r>
            <a:r>
              <a:rPr lang="zh-CN" altLang="en-US" sz="2000" b="0" kern="0" dirty="0" smtClean="0"/>
              <a:t>：</a:t>
            </a:r>
            <a:endParaRPr lang="en-US" altLang="zh-CN" sz="2000" b="0" kern="0" dirty="0" smtClean="0"/>
          </a:p>
          <a:p>
            <a:pPr>
              <a:lnSpc>
                <a:spcPct val="150000"/>
              </a:lnSpc>
              <a:buNone/>
            </a:pPr>
            <a:r>
              <a:rPr lang="en-US" altLang="zh-CN" sz="2000" b="0" kern="0" dirty="0" smtClean="0">
                <a:solidFill>
                  <a:srgbClr val="FF3300"/>
                </a:solidFill>
                <a:sym typeface="+mn-ea"/>
              </a:rPr>
              <a:t>                  </a:t>
            </a:r>
          </a:p>
          <a:p>
            <a:pPr>
              <a:lnSpc>
                <a:spcPct val="150000"/>
              </a:lnSpc>
              <a:buNone/>
            </a:pPr>
            <a:r>
              <a:rPr lang="en-US" altLang="zh-CN" sz="2000" b="0" kern="0" dirty="0" smtClean="0">
                <a:solidFill>
                  <a:srgbClr val="FF3300"/>
                </a:solidFill>
                <a:sym typeface="+mn-ea"/>
              </a:rPr>
              <a:t>                  </a:t>
            </a:r>
            <a:r>
              <a:rPr lang="zh-CN" altLang="en-US" sz="2000" kern="0" dirty="0" smtClean="0">
                <a:solidFill>
                  <a:srgbClr val="FF3300"/>
                </a:solidFill>
                <a:sym typeface="+mn-ea"/>
              </a:rPr>
              <a:t>知识传授、能力培养、价值（素养）塑造</a:t>
            </a:r>
            <a:endParaRPr lang="en-US" altLang="zh-CN" sz="2000" kern="0" dirty="0" smtClean="0">
              <a:solidFill>
                <a:srgbClr val="FF3300"/>
              </a:solidFill>
              <a:sym typeface="+mn-ea"/>
            </a:endParaRPr>
          </a:p>
          <a:p>
            <a:pPr>
              <a:lnSpc>
                <a:spcPct val="150000"/>
              </a:lnSpc>
              <a:buNone/>
            </a:pPr>
            <a:endParaRPr lang="en-US" altLang="zh-CN" sz="2000" b="0" kern="0" dirty="0" smtClean="0">
              <a:sym typeface="+mn-ea"/>
            </a:endParaRPr>
          </a:p>
          <a:p>
            <a:pPr>
              <a:lnSpc>
                <a:spcPct val="150000"/>
              </a:lnSpc>
              <a:buNone/>
            </a:pPr>
            <a:r>
              <a:rPr lang="en-US" altLang="zh-CN" sz="2000" b="0" kern="0" dirty="0" smtClean="0">
                <a:sym typeface="+mn-ea"/>
              </a:rPr>
              <a:t>                  </a:t>
            </a:r>
            <a:endParaRPr lang="zh-CN" altLang="en-US" sz="2000" b="0" kern="0" dirty="0"/>
          </a:p>
        </p:txBody>
      </p:sp>
      <p:sp>
        <p:nvSpPr>
          <p:cNvPr id="4" name="矩形 3"/>
          <p:cNvSpPr/>
          <p:nvPr/>
        </p:nvSpPr>
        <p:spPr>
          <a:xfrm>
            <a:off x="1071538" y="3643314"/>
            <a:ext cx="6929486" cy="1015663"/>
          </a:xfrm>
          <a:prstGeom prst="rect">
            <a:avLst/>
          </a:prstGeom>
        </p:spPr>
        <p:txBody>
          <a:bodyPr wrap="square">
            <a:spAutoFit/>
          </a:bodyPr>
          <a:lstStyle/>
          <a:p>
            <a:r>
              <a:rPr lang="zh-CN" altLang="en-US" sz="2000" dirty="0" smtClean="0">
                <a:solidFill>
                  <a:srgbClr val="00B0F0"/>
                </a:solidFill>
              </a:rPr>
              <a:t>全面贯彻落实党的教育方针，落实立德树人根本任务， </a:t>
            </a:r>
            <a:endParaRPr lang="en-US" altLang="zh-CN" sz="2000" dirty="0" smtClean="0">
              <a:solidFill>
                <a:srgbClr val="00B0F0"/>
              </a:solidFill>
            </a:endParaRPr>
          </a:p>
          <a:p>
            <a:r>
              <a:rPr lang="zh-CN" altLang="en-US" sz="2000" dirty="0" smtClean="0">
                <a:solidFill>
                  <a:srgbClr val="00B0F0"/>
                </a:solidFill>
              </a:rPr>
              <a:t>培养学生的创新意识和实践能力，</a:t>
            </a:r>
            <a:endParaRPr lang="en-US" altLang="zh-CN" sz="2000" dirty="0" smtClean="0">
              <a:solidFill>
                <a:srgbClr val="00B0F0"/>
              </a:solidFill>
            </a:endParaRPr>
          </a:p>
          <a:p>
            <a:r>
              <a:rPr lang="zh-CN" altLang="en-US" sz="2000" dirty="0" smtClean="0">
                <a:solidFill>
                  <a:srgbClr val="00B0F0"/>
                </a:solidFill>
              </a:rPr>
              <a:t>形成德智体美劳五育并举的培养体系</a:t>
            </a:r>
            <a:endParaRPr lang="zh-CN" altLang="en-US" sz="2000" dirty="0">
              <a:solidFill>
                <a:srgbClr val="00B0F0"/>
              </a:solidFill>
            </a:endParaRPr>
          </a:p>
        </p:txBody>
      </p:sp>
      <p:sp>
        <p:nvSpPr>
          <p:cNvPr id="5" name="矩形 4"/>
          <p:cNvSpPr/>
          <p:nvPr/>
        </p:nvSpPr>
        <p:spPr>
          <a:xfrm>
            <a:off x="1643042" y="4786322"/>
            <a:ext cx="6357982" cy="276999"/>
          </a:xfrm>
          <a:prstGeom prst="rect">
            <a:avLst/>
          </a:prstGeom>
        </p:spPr>
        <p:txBody>
          <a:bodyPr wrap="square">
            <a:spAutoFit/>
          </a:bodyPr>
          <a:lstStyle/>
          <a:p>
            <a:r>
              <a:rPr lang="zh-CN" altLang="en-US" sz="1200" dirty="0" smtClean="0">
                <a:solidFill>
                  <a:srgbClr val="00B0F0"/>
                </a:solidFill>
              </a:rPr>
              <a:t>（</a:t>
            </a:r>
            <a:r>
              <a:rPr lang="en-US" altLang="zh-CN" sz="1200" dirty="0" smtClean="0">
                <a:solidFill>
                  <a:srgbClr val="00B0F0"/>
                </a:solidFill>
              </a:rPr>
              <a:t>《</a:t>
            </a:r>
            <a:r>
              <a:rPr lang="zh-CN" altLang="en-US" sz="1200" dirty="0" smtClean="0">
                <a:solidFill>
                  <a:srgbClr val="00B0F0"/>
                </a:solidFill>
              </a:rPr>
              <a:t>关于开展课程教学大纲修订工作的通知</a:t>
            </a:r>
            <a:r>
              <a:rPr lang="en-US" altLang="zh-CN" sz="1200" dirty="0" smtClean="0">
                <a:solidFill>
                  <a:srgbClr val="00B0F0"/>
                </a:solidFill>
              </a:rPr>
              <a:t>》</a:t>
            </a:r>
            <a:r>
              <a:rPr lang="zh-CN" altLang="en-US" sz="1200" dirty="0" smtClean="0">
                <a:solidFill>
                  <a:srgbClr val="00B0F0"/>
                </a:solidFill>
              </a:rPr>
              <a:t>（校教</a:t>
            </a:r>
            <a:r>
              <a:rPr lang="en-US" sz="1200" dirty="0" smtClean="0">
                <a:solidFill>
                  <a:srgbClr val="00B0F0"/>
                </a:solidFill>
              </a:rPr>
              <a:t>[2023]6</a:t>
            </a:r>
            <a:r>
              <a:rPr lang="zh-CN" altLang="en-US" sz="1200" dirty="0" smtClean="0">
                <a:solidFill>
                  <a:srgbClr val="00B0F0"/>
                </a:solidFill>
              </a:rPr>
              <a:t>号））</a:t>
            </a:r>
            <a:endParaRPr lang="zh-CN" altLang="en-US" sz="1200" dirty="0">
              <a:solidFill>
                <a:srgbClr val="00B0F0"/>
              </a:solidFill>
            </a:endParaRPr>
          </a:p>
        </p:txBody>
      </p:sp>
    </p:spTree>
  </p:cSld>
  <p:clrMapOvr>
    <a:masterClrMapping/>
  </p:clrMapOvr>
  <p:transition>
    <p:blinds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2" name="文本占位符 1"/>
          <p:cNvSpPr>
            <a:spLocks noGrp="1"/>
          </p:cNvSpPr>
          <p:nvPr>
            <p:ph type="body" sz="half" idx="1"/>
          </p:nvPr>
        </p:nvSpPr>
        <p:spPr/>
        <p:txBody>
          <a:bodyPr/>
          <a:lstStyle/>
          <a:p>
            <a:endParaRPr lang="zh-CN" altLang="en-US"/>
          </a:p>
        </p:txBody>
      </p:sp>
      <p:pic>
        <p:nvPicPr>
          <p:cNvPr id="5" name="图片 4"/>
          <p:cNvPicPr>
            <a:picLocks noChangeAspect="1"/>
          </p:cNvPicPr>
          <p:nvPr>
            <p:custDataLst>
              <p:tags r:id="rId1"/>
            </p:custDataLst>
          </p:nvPr>
        </p:nvPicPr>
        <p:blipFill>
          <a:blip r:embed="rId3"/>
          <a:stretch>
            <a:fillRect/>
          </a:stretch>
        </p:blipFill>
        <p:spPr>
          <a:xfrm>
            <a:off x="114300" y="1616710"/>
            <a:ext cx="8926830" cy="4489450"/>
          </a:xfrm>
          <a:prstGeom prst="rect">
            <a:avLst/>
          </a:prstGeom>
        </p:spPr>
      </p:pic>
    </p:spTree>
  </p:cSld>
  <p:clrMapOvr>
    <a:masterClrMapping/>
  </p:clrMapOvr>
  <p:transition>
    <p:blinds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2" name="文本占位符 2"/>
          <p:cNvSpPr/>
          <p:nvPr>
            <p:custDataLst>
              <p:tags r:id="rId1"/>
            </p:custDataLst>
          </p:nvPr>
        </p:nvSpPr>
        <p:spPr>
          <a:xfrm>
            <a:off x="642910" y="1643050"/>
            <a:ext cx="7955280" cy="4625975"/>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marL="0" indent="0" algn="l">
              <a:lnSpc>
                <a:spcPct val="150000"/>
              </a:lnSpc>
              <a:buSzTx/>
              <a:buFont typeface="Wingdings" panose="05000000000000000000" charset="0"/>
              <a:buNone/>
            </a:pPr>
            <a:r>
              <a:rPr lang="zh-CN" sz="2000" dirty="0">
                <a:solidFill>
                  <a:srgbClr val="0000FF"/>
                </a:solidFill>
                <a:latin typeface="黑体" panose="02010609060101010101" charset="-122"/>
                <a:ea typeface="黑体" panose="02010609060101010101" charset="-122"/>
              </a:rPr>
              <a:t>课程思政</a:t>
            </a:r>
          </a:p>
          <a:p>
            <a:pPr algn="l">
              <a:lnSpc>
                <a:spcPct val="150000"/>
              </a:lnSpc>
              <a:buSzTx/>
              <a:buFont typeface="Wingdings" panose="05000000000000000000" charset="0"/>
              <a:buChar char="l"/>
            </a:pPr>
            <a:r>
              <a:rPr lang="zh-CN" altLang="en-US" sz="1900" b="0" kern="0" dirty="0">
                <a:sym typeface="+mn-ea"/>
              </a:rPr>
              <a:t>任何一门课程兼有知识传授、能力培养和价值塑造功能，而课程思政的目的就是更加彰显课程教学过程价值塑造的功能。</a:t>
            </a:r>
          </a:p>
          <a:p>
            <a:pPr algn="l">
              <a:lnSpc>
                <a:spcPct val="150000"/>
              </a:lnSpc>
              <a:buSzTx/>
              <a:buFont typeface="Wingdings" panose="05000000000000000000" charset="0"/>
              <a:buChar char="l"/>
            </a:pPr>
            <a:r>
              <a:rPr lang="zh-CN" altLang="en-US" sz="1900" b="0" kern="0" dirty="0">
                <a:sym typeface="+mn-ea"/>
              </a:rPr>
              <a:t>课程思政的总体要求是</a:t>
            </a:r>
            <a:r>
              <a:rPr lang="zh-CN" altLang="en-US" sz="1900" b="0" kern="0" dirty="0" smtClean="0">
                <a:sym typeface="+mn-ea"/>
              </a:rPr>
              <a:t>：充分挖掘思想政治教育元素，在传道授</a:t>
            </a:r>
            <a:r>
              <a:rPr lang="zh-CN" altLang="en-US" sz="1900" b="0" kern="0" dirty="0" smtClean="0"/>
              <a:t>业解惑中引人以大道、启人以大智。在知识传授、能力培养中，弘扬社会主义核心价值观，传播爱党爱国、积极向上的正能量，培养科学精神、工匠精神等。</a:t>
            </a:r>
            <a:r>
              <a:rPr lang="zh-CN" altLang="en-US" sz="1900" b="0" kern="0" dirty="0" smtClean="0">
                <a:solidFill>
                  <a:srgbClr val="FF0000"/>
                </a:solidFill>
              </a:rPr>
              <a:t>（为国育人，为党育才。立德树人教育根本任务）</a:t>
            </a:r>
            <a:endParaRPr lang="zh-CN" altLang="en-US" sz="1900" b="0" kern="0" dirty="0">
              <a:solidFill>
                <a:srgbClr val="FF0000"/>
              </a:solidFill>
            </a:endParaRPr>
          </a:p>
        </p:txBody>
      </p:sp>
      <p:sp>
        <p:nvSpPr>
          <p:cNvPr id="4" name="矩形 3"/>
          <p:cNvSpPr/>
          <p:nvPr/>
        </p:nvSpPr>
        <p:spPr>
          <a:xfrm>
            <a:off x="785786" y="5143512"/>
            <a:ext cx="7929618" cy="928694"/>
          </a:xfrm>
          <a:prstGeom prst="rect">
            <a:avLst/>
          </a:prstGeom>
        </p:spPr>
        <p:txBody>
          <a:bodyPr wrap="square">
            <a:spAutoFit/>
          </a:bodyPr>
          <a:lstStyle/>
          <a:p>
            <a:r>
              <a:rPr lang="zh-CN" altLang="en-US" dirty="0" smtClean="0">
                <a:solidFill>
                  <a:srgbClr val="0000FF"/>
                </a:solidFill>
                <a:latin typeface="黑体" panose="02010609060101010101" charset="-122"/>
                <a:ea typeface="黑体" panose="02010609060101010101" charset="-122"/>
              </a:rPr>
              <a:t>自然科学类课程</a:t>
            </a:r>
            <a:r>
              <a:rPr lang="zh-CN" altLang="en-US" b="0" kern="0" dirty="0" smtClean="0"/>
              <a:t>要突出</a:t>
            </a:r>
            <a:r>
              <a:rPr lang="zh-CN" altLang="en-US" b="0" kern="0" dirty="0" smtClean="0">
                <a:solidFill>
                  <a:srgbClr val="FF3300"/>
                </a:solidFill>
              </a:rPr>
              <a:t>培育科学精神、探索创新精神</a:t>
            </a:r>
            <a:r>
              <a:rPr lang="zh-CN" altLang="en-US" b="0" kern="0" dirty="0" smtClean="0"/>
              <a:t>，把辩证唯物主义、历史唯物主义贯穿渗透到专业课教学中，引导学生增强人与自然环境和谐共生意识</a:t>
            </a:r>
            <a:endParaRPr lang="zh-CN" altLang="en-US" dirty="0"/>
          </a:p>
        </p:txBody>
      </p:sp>
    </p:spTree>
  </p:cSld>
  <p:clrMapOvr>
    <a:masterClrMapping/>
  </p:clrMapOvr>
  <p:transition>
    <p:blinds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6" name="矩形 5"/>
          <p:cNvSpPr/>
          <p:nvPr/>
        </p:nvSpPr>
        <p:spPr>
          <a:xfrm>
            <a:off x="928662" y="3214686"/>
            <a:ext cx="7143800" cy="2031325"/>
          </a:xfrm>
          <a:prstGeom prst="rect">
            <a:avLst/>
          </a:prstGeom>
        </p:spPr>
        <p:txBody>
          <a:bodyPr wrap="square">
            <a:spAutoFit/>
          </a:bodyPr>
          <a:lstStyle/>
          <a:p>
            <a:r>
              <a:rPr lang="en-US" altLang="zh-CN" b="0" dirty="0" smtClean="0"/>
              <a:t>——</a:t>
            </a:r>
            <a:r>
              <a:rPr lang="zh-CN" altLang="en-US" b="0" dirty="0" smtClean="0"/>
              <a:t>理学、工学类专业课程。</a:t>
            </a:r>
            <a:r>
              <a:rPr lang="zh-CN" altLang="en-US" b="0" dirty="0" smtClean="0">
                <a:solidFill>
                  <a:srgbClr val="0000FF"/>
                </a:solidFill>
              </a:rPr>
              <a:t>要在课程教学中把马克思主义立场观点方法的教育与科学精神的培养结合起来，提高学生正确认识问题、分析问题和解决问题的能力。理学类专业课程，要注重科学思维方法的训练和科学伦理的教育，培养学生探索未知、追求真理、勇攀科学高峰的责任感和使命感。</a:t>
            </a:r>
            <a:r>
              <a:rPr lang="zh-CN" altLang="en-US" b="0" dirty="0" smtClean="0"/>
              <a:t>工学类专业课程，要注重强化学生工程伦理教育，培养学生精益求精的大国工匠精神，激发学生科技报国的家国情怀和使命担当。</a:t>
            </a:r>
            <a:endParaRPr lang="zh-CN" altLang="en-US" dirty="0"/>
          </a:p>
        </p:txBody>
      </p:sp>
      <p:sp>
        <p:nvSpPr>
          <p:cNvPr id="7" name="矩形 6"/>
          <p:cNvSpPr/>
          <p:nvPr/>
        </p:nvSpPr>
        <p:spPr>
          <a:xfrm>
            <a:off x="1000100" y="5357826"/>
            <a:ext cx="6072230" cy="369332"/>
          </a:xfrm>
          <a:prstGeom prst="rect">
            <a:avLst/>
          </a:prstGeom>
        </p:spPr>
        <p:txBody>
          <a:bodyPr wrap="square">
            <a:spAutoFit/>
          </a:bodyPr>
          <a:lstStyle/>
          <a:p>
            <a:pPr algn="ctr"/>
            <a:r>
              <a:rPr lang="en-US" altLang="zh-CN" dirty="0" smtClean="0">
                <a:solidFill>
                  <a:srgbClr val="0000FF"/>
                </a:solidFill>
              </a:rPr>
              <a:t>《</a:t>
            </a:r>
            <a:r>
              <a:rPr lang="zh-CN" altLang="en-US" dirty="0" smtClean="0">
                <a:solidFill>
                  <a:srgbClr val="0000FF"/>
                </a:solidFill>
              </a:rPr>
              <a:t>高等学校课程思政建设指导纲要</a:t>
            </a:r>
            <a:r>
              <a:rPr lang="en-US" altLang="zh-CN" dirty="0" smtClean="0">
                <a:solidFill>
                  <a:srgbClr val="0000FF"/>
                </a:solidFill>
              </a:rPr>
              <a:t>》</a:t>
            </a:r>
            <a:r>
              <a:rPr lang="zh-CN" altLang="en-US" dirty="0" smtClean="0">
                <a:solidFill>
                  <a:srgbClr val="0000FF"/>
                </a:solidFill>
              </a:rPr>
              <a:t>（教高</a:t>
            </a:r>
            <a:r>
              <a:rPr lang="en-US" altLang="zh-CN" dirty="0" smtClean="0">
                <a:solidFill>
                  <a:srgbClr val="0000FF"/>
                </a:solidFill>
              </a:rPr>
              <a:t>〔</a:t>
            </a:r>
            <a:r>
              <a:rPr lang="en-US" dirty="0" smtClean="0">
                <a:solidFill>
                  <a:srgbClr val="0000FF"/>
                </a:solidFill>
              </a:rPr>
              <a:t>2020</a:t>
            </a:r>
            <a:r>
              <a:rPr lang="en-US" altLang="zh-CN" dirty="0" smtClean="0">
                <a:solidFill>
                  <a:srgbClr val="0000FF"/>
                </a:solidFill>
              </a:rPr>
              <a:t>〕</a:t>
            </a:r>
            <a:r>
              <a:rPr lang="en-US" dirty="0" smtClean="0">
                <a:solidFill>
                  <a:srgbClr val="0000FF"/>
                </a:solidFill>
              </a:rPr>
              <a:t>3 </a:t>
            </a:r>
            <a:r>
              <a:rPr lang="zh-CN" altLang="en-US" dirty="0" smtClean="0">
                <a:solidFill>
                  <a:srgbClr val="0000FF"/>
                </a:solidFill>
              </a:rPr>
              <a:t>号）</a:t>
            </a:r>
            <a:endParaRPr lang="zh-CN" altLang="en-US" dirty="0">
              <a:solidFill>
                <a:srgbClr val="0000FF"/>
              </a:solidFill>
            </a:endParaRPr>
          </a:p>
        </p:txBody>
      </p:sp>
      <p:sp>
        <p:nvSpPr>
          <p:cNvPr id="8" name="矩形 7"/>
          <p:cNvSpPr/>
          <p:nvPr/>
        </p:nvSpPr>
        <p:spPr>
          <a:xfrm>
            <a:off x="928662" y="1928802"/>
            <a:ext cx="6858048" cy="923330"/>
          </a:xfrm>
          <a:prstGeom prst="rect">
            <a:avLst/>
          </a:prstGeom>
        </p:spPr>
        <p:txBody>
          <a:bodyPr wrap="square">
            <a:spAutoFit/>
          </a:bodyPr>
          <a:lstStyle/>
          <a:p>
            <a:r>
              <a:rPr lang="en-US" altLang="zh-CN" b="0" dirty="0" smtClean="0"/>
              <a:t>——</a:t>
            </a:r>
            <a:r>
              <a:rPr lang="zh-CN" altLang="en-US" b="0" dirty="0" smtClean="0"/>
              <a:t>专业课程是课程思政建设的基本载体。要深入梳理专业课教学内容，结合不同课程特点、思维方法和价值理念，深入挖掘课程思政元素，</a:t>
            </a:r>
            <a:r>
              <a:rPr lang="zh-CN" altLang="en-US" dirty="0" smtClean="0">
                <a:solidFill>
                  <a:srgbClr val="0000FF"/>
                </a:solidFill>
              </a:rPr>
              <a:t>有机融入</a:t>
            </a:r>
            <a:r>
              <a:rPr lang="zh-CN" altLang="en-US" b="0" dirty="0" smtClean="0"/>
              <a:t>课程教学，达到</a:t>
            </a:r>
            <a:r>
              <a:rPr lang="zh-CN" altLang="en-US" dirty="0" smtClean="0">
                <a:solidFill>
                  <a:srgbClr val="0000FF"/>
                </a:solidFill>
              </a:rPr>
              <a:t>润物无声</a:t>
            </a:r>
            <a:r>
              <a:rPr lang="zh-CN" altLang="en-US" b="0" dirty="0" smtClean="0"/>
              <a:t>的育人效果。</a:t>
            </a:r>
            <a:endParaRPr lang="zh-CN" altLang="en-US" dirty="0"/>
          </a:p>
        </p:txBody>
      </p:sp>
    </p:spTree>
  </p:cSld>
  <p:clrMapOvr>
    <a:masterClrMapping/>
  </p:clrMapOvr>
  <p:transition>
    <p:blinds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二、编制</a:t>
            </a:r>
            <a:r>
              <a:rPr lang="zh-CN" altLang="en-US" sz="3200" b="1" dirty="0" smtClean="0">
                <a:ea typeface="华文新魏" panose="02010800040101010101" pitchFamily="2" charset="-122"/>
              </a:rPr>
              <a:t>要求（编制中）</a:t>
            </a:r>
            <a:endParaRPr lang="zh-CN" altLang="en-US" sz="3200" b="1" dirty="0">
              <a:ea typeface="华文新魏" panose="02010800040101010101" pitchFamily="2" charset="-122"/>
            </a:endParaRPr>
          </a:p>
        </p:txBody>
      </p:sp>
      <p:sp>
        <p:nvSpPr>
          <p:cNvPr id="2" name="文本占位符 2"/>
          <p:cNvSpPr/>
          <p:nvPr>
            <p:custDataLst>
              <p:tags r:id="rId1"/>
            </p:custDataLst>
          </p:nvPr>
        </p:nvSpPr>
        <p:spPr>
          <a:xfrm>
            <a:off x="571473" y="1643050"/>
            <a:ext cx="7929618" cy="4503750"/>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algn="l">
              <a:lnSpc>
                <a:spcPct val="150000"/>
              </a:lnSpc>
              <a:buSzTx/>
              <a:buNone/>
            </a:pPr>
            <a:r>
              <a:rPr lang="zh-CN" altLang="en-US" sz="1800" dirty="0" smtClean="0">
                <a:solidFill>
                  <a:srgbClr val="0000FF"/>
                </a:solidFill>
                <a:latin typeface="黑体" panose="02010609060101010101" charset="-122"/>
                <a:ea typeface="黑体" panose="02010609060101010101" charset="-122"/>
              </a:rPr>
              <a:t>总体要求</a:t>
            </a:r>
            <a:endParaRPr lang="en-US" altLang="zh-CN" sz="1800" dirty="0" smtClean="0">
              <a:solidFill>
                <a:srgbClr val="0000FF"/>
              </a:solidFill>
              <a:latin typeface="黑体" panose="02010609060101010101" charset="-122"/>
              <a:ea typeface="黑体" panose="02010609060101010101" charset="-122"/>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贯彻教育方针：</a:t>
            </a:r>
            <a:r>
              <a:rPr lang="zh-CN" altLang="en-US" sz="1900" b="0" kern="0" dirty="0" smtClean="0">
                <a:sym typeface="+mn-ea"/>
              </a:rPr>
              <a:t>立德树人、鲜明导向、课程思政、价值塑造</a:t>
            </a:r>
            <a:endParaRPr lang="en-US" altLang="zh-CN" sz="1900" b="0" kern="0" dirty="0" smtClean="0">
              <a:sym typeface="+mn-ea"/>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遵循标准规范：</a:t>
            </a:r>
            <a:r>
              <a:rPr lang="zh-CN" altLang="en-US" sz="1900" b="0" kern="0" dirty="0" smtClean="0">
                <a:sym typeface="+mn-ea"/>
              </a:rPr>
              <a:t>质量标准、认证规则、行业规范、产业要求</a:t>
            </a: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明确性质目标：</a:t>
            </a:r>
            <a:r>
              <a:rPr lang="zh-CN" altLang="en-US" sz="1900" b="0" kern="0" dirty="0" smtClean="0">
                <a:sym typeface="+mn-ea"/>
              </a:rPr>
              <a:t>课程地位、支撑作用、学习产出、三位一体</a:t>
            </a:r>
            <a:endParaRPr lang="zh-CN" altLang="en-US" sz="1900" b="0" kern="0" dirty="0">
              <a:sym typeface="+mn-ea"/>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适切内容方法：</a:t>
            </a:r>
            <a:r>
              <a:rPr lang="zh-CN" altLang="en-US" sz="1900" b="0" kern="0" dirty="0" smtClean="0">
                <a:sym typeface="+mn-ea"/>
              </a:rPr>
              <a:t>学科基础、先进前沿、形式多样、效果检验</a:t>
            </a: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完备要素机制：</a:t>
            </a:r>
            <a:r>
              <a:rPr lang="zh-CN" altLang="en-US" sz="1900" b="0" kern="0" dirty="0" smtClean="0">
                <a:sym typeface="+mn-ea"/>
              </a:rPr>
              <a:t>进度安排、资源保障、支持激励、保证质量</a:t>
            </a:r>
            <a:endParaRPr lang="en-US" altLang="zh-CN" sz="1900" b="0" kern="0" dirty="0" smtClean="0">
              <a:sym typeface="+mn-ea"/>
            </a:endParaRPr>
          </a:p>
          <a:p>
            <a:pPr algn="l">
              <a:lnSpc>
                <a:spcPct val="150000"/>
              </a:lnSpc>
              <a:buSzTx/>
              <a:buFont typeface="Wingdings" panose="05000000000000000000" charset="0"/>
              <a:buChar char="l"/>
            </a:pPr>
            <a:endParaRPr lang="en-US" altLang="zh-CN" sz="1900" b="0" kern="0" dirty="0" smtClean="0">
              <a:sym typeface="+mn-ea"/>
            </a:endParaRPr>
          </a:p>
          <a:p>
            <a:pPr algn="ctr">
              <a:lnSpc>
                <a:spcPct val="150000"/>
              </a:lnSpc>
              <a:buSzTx/>
              <a:buNone/>
            </a:pPr>
            <a:r>
              <a:rPr lang="zh-CN" altLang="en-US" sz="1900" b="0" kern="0" dirty="0" smtClean="0">
                <a:latin typeface="微软雅黑" pitchFamily="34" charset="-122"/>
                <a:ea typeface="微软雅黑" pitchFamily="34" charset="-122"/>
                <a:sym typeface="+mn-ea"/>
              </a:rPr>
              <a:t>看大纲实例</a:t>
            </a:r>
            <a:endParaRPr lang="zh-CN" altLang="en-US" sz="1900" b="0" kern="0" dirty="0">
              <a:latin typeface="微软雅黑" pitchFamily="34" charset="-122"/>
              <a:ea typeface="微软雅黑" pitchFamily="34" charset="-122"/>
              <a:sym typeface="+mn-ea"/>
            </a:endParaRPr>
          </a:p>
        </p:txBody>
      </p:sp>
      <p:sp>
        <p:nvSpPr>
          <p:cNvPr id="6" name="右箭头 5"/>
          <p:cNvSpPr/>
          <p:nvPr/>
        </p:nvSpPr>
        <p:spPr>
          <a:xfrm>
            <a:off x="5357818" y="5357826"/>
            <a:ext cx="428628"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blinds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二、编制</a:t>
            </a:r>
            <a:r>
              <a:rPr lang="zh-CN" altLang="en-US" sz="3200" b="1" dirty="0" smtClean="0">
                <a:ea typeface="华文新魏" panose="02010800040101010101" pitchFamily="2" charset="-122"/>
              </a:rPr>
              <a:t>要求（编制中）</a:t>
            </a:r>
            <a:endParaRPr lang="zh-CN" altLang="en-US" sz="3200" b="1" dirty="0">
              <a:ea typeface="华文新魏" panose="02010800040101010101" pitchFamily="2" charset="-122"/>
            </a:endParaRPr>
          </a:p>
        </p:txBody>
      </p:sp>
      <p:sp>
        <p:nvSpPr>
          <p:cNvPr id="2" name="文本占位符 2"/>
          <p:cNvSpPr/>
          <p:nvPr>
            <p:custDataLst>
              <p:tags r:id="rId1"/>
            </p:custDataLst>
          </p:nvPr>
        </p:nvSpPr>
        <p:spPr>
          <a:xfrm>
            <a:off x="571473" y="1643050"/>
            <a:ext cx="7929618" cy="4503750"/>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algn="l">
              <a:lnSpc>
                <a:spcPct val="150000"/>
              </a:lnSpc>
              <a:buSzTx/>
              <a:buNone/>
            </a:pPr>
            <a:r>
              <a:rPr lang="zh-CN" altLang="en-US" sz="1800" dirty="0" smtClean="0">
                <a:solidFill>
                  <a:srgbClr val="0000FF"/>
                </a:solidFill>
                <a:latin typeface="黑体" panose="02010609060101010101" charset="-122"/>
                <a:ea typeface="黑体" panose="02010609060101010101" charset="-122"/>
              </a:rPr>
              <a:t>组织实施</a:t>
            </a:r>
            <a:endParaRPr lang="en-US" altLang="zh-CN" sz="1800" dirty="0" smtClean="0">
              <a:solidFill>
                <a:srgbClr val="0000FF"/>
              </a:solidFill>
              <a:latin typeface="黑体" panose="02010609060101010101" charset="-122"/>
              <a:ea typeface="黑体" panose="02010609060101010101" charset="-122"/>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工作组织：</a:t>
            </a:r>
            <a:r>
              <a:rPr lang="zh-CN" altLang="en-US" sz="1900" b="0" kern="0" dirty="0" smtClean="0">
                <a:sym typeface="+mn-ea"/>
              </a:rPr>
              <a:t>学院统筹、系（教研室）组织、课程组（</a:t>
            </a:r>
            <a:r>
              <a:rPr lang="en-US" altLang="zh-CN" sz="1900" b="0" kern="0" dirty="0" smtClean="0">
                <a:sym typeface="+mn-ea"/>
              </a:rPr>
              <a:t>3</a:t>
            </a:r>
            <a:r>
              <a:rPr lang="zh-CN" altLang="en-US" sz="1900" b="0" kern="0" dirty="0" smtClean="0">
                <a:sym typeface="+mn-ea"/>
              </a:rPr>
              <a:t>人）编写</a:t>
            </a:r>
            <a:endParaRPr lang="en-US" altLang="zh-CN" sz="1900" b="0" kern="0" dirty="0" smtClean="0">
              <a:sym typeface="+mn-ea"/>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学习研讨：</a:t>
            </a:r>
            <a:r>
              <a:rPr lang="zh-CN" altLang="en-US" sz="1900" b="0" kern="0" dirty="0" smtClean="0">
                <a:sym typeface="+mn-ea"/>
              </a:rPr>
              <a:t>培养方案、学生特点、教育理念、培养模式、教学内容</a:t>
            </a: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确定框架：</a:t>
            </a:r>
            <a:r>
              <a:rPr lang="zh-CN" altLang="en-US" sz="1900" b="0" kern="0" dirty="0" smtClean="0">
                <a:sym typeface="+mn-ea"/>
              </a:rPr>
              <a:t>基本架构、构成形式（章节、讲座、模块）、相关关联</a:t>
            </a:r>
            <a:endParaRPr lang="en-US" altLang="zh-CN" sz="1900" b="0" kern="0" dirty="0" smtClean="0">
              <a:sym typeface="+mn-ea"/>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充实内容：</a:t>
            </a:r>
            <a:r>
              <a:rPr lang="zh-CN" altLang="en-US" sz="1900" b="0" kern="0" dirty="0" smtClean="0">
                <a:sym typeface="+mn-ea"/>
              </a:rPr>
              <a:t>章节内容、学习要求、考核标准与办法等</a:t>
            </a:r>
            <a:endParaRPr lang="en-US" altLang="zh-CN" sz="1900" b="0" kern="0" dirty="0" smtClean="0">
              <a:sym typeface="+mn-ea"/>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同行论证：</a:t>
            </a:r>
            <a:r>
              <a:rPr lang="zh-CN" altLang="en-US" sz="1900" b="0" kern="0" dirty="0" smtClean="0">
                <a:sym typeface="+mn-ea"/>
              </a:rPr>
              <a:t>教研室同行、校外同行，展示、交流、开放、合作</a:t>
            </a:r>
            <a:endParaRPr lang="en-US" altLang="zh-CN" sz="1900" b="0" kern="0" dirty="0" smtClean="0">
              <a:sym typeface="+mn-ea"/>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审批验收：</a:t>
            </a:r>
            <a:r>
              <a:rPr lang="zh-CN" altLang="en-US" sz="1900" b="0" kern="0" dirty="0" smtClean="0">
                <a:sym typeface="+mn-ea"/>
              </a:rPr>
              <a:t>学院质量审查报备、教务处形式审查验收、校长签发</a:t>
            </a:r>
            <a:endParaRPr lang="en-US" altLang="zh-CN" sz="1900" b="0" kern="0" dirty="0" smtClean="0">
              <a:sym typeface="+mn-ea"/>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支持保障：</a:t>
            </a:r>
            <a:r>
              <a:rPr lang="zh-CN" altLang="en-US" sz="1900" b="0" kern="0" dirty="0" smtClean="0">
                <a:sym typeface="+mn-ea"/>
              </a:rPr>
              <a:t>学校支持鼓励措施、工作量计算、课程建设、教研项目等</a:t>
            </a:r>
            <a:endParaRPr lang="en-US" altLang="zh-CN" sz="1900" b="0" kern="0" dirty="0" smtClean="0">
              <a:sym typeface="+mn-ea"/>
            </a:endParaRPr>
          </a:p>
          <a:p>
            <a:pPr algn="l">
              <a:lnSpc>
                <a:spcPct val="150000"/>
              </a:lnSpc>
              <a:buSzTx/>
              <a:buFont typeface="Wingdings" panose="05000000000000000000" charset="0"/>
              <a:buChar char="l"/>
            </a:pPr>
            <a:endParaRPr lang="en-US" altLang="zh-CN" sz="1900" b="0" kern="0" dirty="0" smtClean="0">
              <a:sym typeface="+mn-ea"/>
            </a:endParaRPr>
          </a:p>
        </p:txBody>
      </p:sp>
    </p:spTree>
  </p:cSld>
  <p:clrMapOvr>
    <a:masterClrMapping/>
  </p:clrMapOvr>
  <p:transition>
    <p:blinds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三</a:t>
            </a:r>
            <a:r>
              <a:rPr lang="zh-CN" altLang="en-US" sz="3200" b="1" dirty="0" smtClean="0">
                <a:ea typeface="华文新魏" panose="02010800040101010101" pitchFamily="2" charset="-122"/>
              </a:rPr>
              <a:t>、教学实践（编制后）</a:t>
            </a:r>
            <a:endParaRPr lang="zh-CN" altLang="en-US" sz="3200" b="1" dirty="0">
              <a:ea typeface="华文新魏" panose="02010800040101010101" pitchFamily="2" charset="-122"/>
            </a:endParaRPr>
          </a:p>
        </p:txBody>
      </p:sp>
      <p:sp>
        <p:nvSpPr>
          <p:cNvPr id="2" name="文本占位符 2"/>
          <p:cNvSpPr/>
          <p:nvPr>
            <p:custDataLst>
              <p:tags r:id="rId1"/>
            </p:custDataLst>
          </p:nvPr>
        </p:nvSpPr>
        <p:spPr>
          <a:xfrm>
            <a:off x="571473" y="1571612"/>
            <a:ext cx="7929618" cy="4575188"/>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加强学习宣传：</a:t>
            </a:r>
            <a:r>
              <a:rPr lang="zh-CN" altLang="en-US" sz="1900" b="0" kern="0" dirty="0" smtClean="0">
                <a:sym typeface="+mn-ea"/>
              </a:rPr>
              <a:t>教师学大纲，教的明白；学生学大纲，学的明白；系（教研室）、质量评价人员学大纲，评的明白。</a:t>
            </a:r>
            <a:endParaRPr lang="en-US" altLang="zh-CN" sz="1900" b="0" kern="0" dirty="0" smtClean="0">
              <a:sym typeface="+mn-ea"/>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sym typeface="+mn-ea"/>
              </a:rPr>
              <a:t>严格大纲执行：</a:t>
            </a:r>
            <a:r>
              <a:rPr lang="zh-CN" altLang="en-US" sz="1900" b="0" kern="0" dirty="0" smtClean="0">
                <a:sym typeface="+mn-ea"/>
              </a:rPr>
              <a:t>守纲不守本、不得随意更改；依照大纲，开展教学微观设计（教案）、组织实施教学、引导学生学习、组织考核评价、开展课程质量评估（课程目标达成度分析）。</a:t>
            </a:r>
            <a:endParaRPr lang="en-US" altLang="zh-CN" sz="1900" b="0" kern="0" dirty="0" smtClean="0">
              <a:sym typeface="+mn-ea"/>
            </a:endParaRPr>
          </a:p>
          <a:p>
            <a:pPr algn="l">
              <a:lnSpc>
                <a:spcPct val="150000"/>
              </a:lnSpc>
              <a:buSzTx/>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rPr>
              <a:t>建立改进机制：</a:t>
            </a:r>
            <a:r>
              <a:rPr lang="zh-CN" altLang="en-US" sz="1900" b="0" kern="0" dirty="0" smtClean="0">
                <a:sym typeface="+mn-ea"/>
              </a:rPr>
              <a:t>根据执行过程情况和质量评估结果，定期或适时修订，动态调整，持续改进；课程评估具有关键性、基础性意义。</a:t>
            </a:r>
            <a:endParaRPr lang="en-US" altLang="zh-CN" sz="1900" b="0" kern="0" dirty="0" smtClean="0">
              <a:sym typeface="+mn-ea"/>
            </a:endParaRPr>
          </a:p>
          <a:p>
            <a:pPr>
              <a:lnSpc>
                <a:spcPct val="150000"/>
              </a:lnSpc>
              <a:buFont typeface="Wingdings" panose="05000000000000000000" charset="0"/>
              <a:buChar char="l"/>
            </a:pPr>
            <a:r>
              <a:rPr lang="zh-CN" altLang="en-US" sz="1800" dirty="0" smtClean="0">
                <a:solidFill>
                  <a:srgbClr val="0000FF"/>
                </a:solidFill>
                <a:latin typeface="黑体" panose="02010609060101010101" charset="-122"/>
                <a:ea typeface="黑体" panose="02010609060101010101" charset="-122"/>
                <a:sym typeface="+mn-ea"/>
              </a:rPr>
              <a:t>推动教学改革：</a:t>
            </a:r>
            <a:r>
              <a:rPr lang="zh-CN" altLang="en-US" sz="1900" b="0" kern="0" dirty="0" smtClean="0">
                <a:sym typeface="+mn-ea"/>
              </a:rPr>
              <a:t>课程学习质量是底座、基础，是影响人才培养质量最为关键的变量，高质量的课程大纲是课程学习质量的基本保证，所有教学改革的思想、措施首先要落实到大纲中，才可能有教改的成效。</a:t>
            </a:r>
          </a:p>
          <a:p>
            <a:pPr algn="l">
              <a:lnSpc>
                <a:spcPct val="150000"/>
              </a:lnSpc>
              <a:buSzTx/>
              <a:buFont typeface="Wingdings" panose="05000000000000000000" charset="0"/>
              <a:buChar char="l"/>
            </a:pPr>
            <a:endParaRPr lang="en-US" altLang="zh-CN" sz="1900" b="0" kern="0" dirty="0" smtClean="0">
              <a:sym typeface="+mn-ea"/>
            </a:endParaRPr>
          </a:p>
        </p:txBody>
      </p:sp>
    </p:spTree>
  </p:cSld>
  <p:clrMapOvr>
    <a:masterClrMapping/>
  </p:clrMapOvr>
  <p:transition>
    <p:blinds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p:cNvSpPr>
          <p:nvPr>
            <p:ph type="title"/>
          </p:nvPr>
        </p:nvSpPr>
        <p:spPr>
          <a:xfrm>
            <a:off x="609600" y="2895600"/>
            <a:ext cx="8001000" cy="1216025"/>
          </a:xfrm>
        </p:spPr>
        <p:txBody>
          <a:bodyPr vert="horz" wrap="square" lIns="91440" tIns="45720" rIns="91440" bIns="45720" anchor="ctr" anchorCtr="0"/>
          <a:lstStyle/>
          <a:p>
            <a:pPr eaLnBrk="1" hangingPunct="1"/>
            <a:r>
              <a:rPr lang="zh-CN" altLang="en-US" sz="4500" dirty="0">
                <a:ea typeface="华文行楷" panose="02010800040101010101" pitchFamily="2" charset="-122"/>
              </a:rPr>
              <a:t>谢 谢 大 家！</a:t>
            </a:r>
          </a:p>
        </p:txBody>
      </p:sp>
    </p:spTree>
  </p:cSld>
  <p:clrMapOvr>
    <a:masterClrMapping/>
  </p:clrMapOvr>
  <p:transition>
    <p:blinds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a:xfrm>
            <a:off x="357158" y="500042"/>
            <a:ext cx="7929618" cy="571503"/>
          </a:xfrm>
        </p:spPr>
        <p:txBody>
          <a:bodyPr vert="horz" wrap="square" lIns="91440" tIns="45720" rIns="91440" bIns="45720" anchor="b" anchorCtr="0"/>
          <a:lstStyle/>
          <a:p>
            <a:pPr eaLnBrk="1" hangingPunct="1"/>
            <a:r>
              <a:rPr lang="zh-CN" altLang="en-US" sz="3200" b="1" dirty="0" smtClean="0">
                <a:solidFill>
                  <a:srgbClr val="FF0000"/>
                </a:solidFill>
                <a:ea typeface="华文新魏" panose="02010800040101010101" pitchFamily="2" charset="-122"/>
              </a:rPr>
              <a:t>依法制纲</a:t>
            </a:r>
            <a:endParaRPr lang="zh-CN" altLang="en-US" sz="3200" b="1" dirty="0">
              <a:solidFill>
                <a:srgbClr val="FF0000"/>
              </a:solidFill>
              <a:ea typeface="华文新魏" panose="02010800040101010101" pitchFamily="2" charset="-122"/>
            </a:endParaRPr>
          </a:p>
        </p:txBody>
      </p:sp>
      <p:grpSp>
        <p:nvGrpSpPr>
          <p:cNvPr id="13" name="组合 12"/>
          <p:cNvGrpSpPr/>
          <p:nvPr/>
        </p:nvGrpSpPr>
        <p:grpSpPr>
          <a:xfrm>
            <a:off x="214282" y="1142984"/>
            <a:ext cx="8786842" cy="4084108"/>
            <a:chOff x="357158" y="1785926"/>
            <a:chExt cx="8786842" cy="4084108"/>
          </a:xfrm>
        </p:grpSpPr>
        <p:sp>
          <p:nvSpPr>
            <p:cNvPr id="5" name="矩形 4"/>
            <p:cNvSpPr/>
            <p:nvPr/>
          </p:nvSpPr>
          <p:spPr>
            <a:xfrm>
              <a:off x="1071506" y="2143116"/>
              <a:ext cx="8072494" cy="369332"/>
            </a:xfrm>
            <a:prstGeom prst="rect">
              <a:avLst/>
            </a:prstGeom>
          </p:spPr>
          <p:txBody>
            <a:bodyPr wrap="square">
              <a:spAutoFit/>
            </a:bodyPr>
            <a:lstStyle/>
            <a:p>
              <a:r>
                <a:rPr lang="en-US" altLang="zh-CN" dirty="0" smtClean="0">
                  <a:solidFill>
                    <a:srgbClr val="0000FF"/>
                  </a:solidFill>
                </a:rPr>
                <a:t>《</a:t>
              </a:r>
              <a:r>
                <a:rPr lang="zh-CN" altLang="en-US" dirty="0" smtClean="0">
                  <a:solidFill>
                    <a:srgbClr val="0000FF"/>
                  </a:solidFill>
                </a:rPr>
                <a:t>关于一流本科课程建设的实施意见</a:t>
              </a:r>
              <a:r>
                <a:rPr lang="en-US" altLang="zh-CN" dirty="0" smtClean="0">
                  <a:solidFill>
                    <a:srgbClr val="0000FF"/>
                  </a:solidFill>
                </a:rPr>
                <a:t>》</a:t>
              </a:r>
              <a:r>
                <a:rPr lang="zh-CN" altLang="en-US" dirty="0" smtClean="0">
                  <a:solidFill>
                    <a:srgbClr val="0000FF"/>
                  </a:solidFill>
                </a:rPr>
                <a:t>（教高</a:t>
              </a:r>
              <a:r>
                <a:rPr lang="en-US" altLang="zh-CN" dirty="0" smtClean="0">
                  <a:solidFill>
                    <a:srgbClr val="0000FF"/>
                  </a:solidFill>
                </a:rPr>
                <a:t>〔</a:t>
              </a:r>
              <a:r>
                <a:rPr lang="en-US" dirty="0" smtClean="0">
                  <a:solidFill>
                    <a:srgbClr val="0000FF"/>
                  </a:solidFill>
                </a:rPr>
                <a:t>2019</a:t>
              </a:r>
              <a:r>
                <a:rPr lang="en-US" altLang="zh-CN" dirty="0" smtClean="0">
                  <a:solidFill>
                    <a:srgbClr val="0000FF"/>
                  </a:solidFill>
                </a:rPr>
                <a:t>〕</a:t>
              </a:r>
              <a:r>
                <a:rPr lang="en-US" dirty="0" smtClean="0">
                  <a:solidFill>
                    <a:srgbClr val="0000FF"/>
                  </a:solidFill>
                </a:rPr>
                <a:t>8 </a:t>
              </a:r>
              <a:r>
                <a:rPr lang="zh-CN" altLang="en-US" dirty="0" smtClean="0">
                  <a:solidFill>
                    <a:srgbClr val="0000FF"/>
                  </a:solidFill>
                </a:rPr>
                <a:t>号）</a:t>
              </a:r>
              <a:endParaRPr lang="zh-CN" altLang="en-US" dirty="0">
                <a:solidFill>
                  <a:srgbClr val="0000FF"/>
                </a:solidFill>
              </a:endParaRPr>
            </a:p>
          </p:txBody>
        </p:sp>
        <p:sp>
          <p:nvSpPr>
            <p:cNvPr id="6" name="矩形 5"/>
            <p:cNvSpPr/>
            <p:nvPr/>
          </p:nvSpPr>
          <p:spPr>
            <a:xfrm>
              <a:off x="1142976" y="2500306"/>
              <a:ext cx="6286544" cy="369332"/>
            </a:xfrm>
            <a:prstGeom prst="rect">
              <a:avLst/>
            </a:prstGeom>
          </p:spPr>
          <p:txBody>
            <a:bodyPr wrap="square">
              <a:spAutoFit/>
            </a:bodyPr>
            <a:lstStyle/>
            <a:p>
              <a:pPr algn="ctr"/>
              <a:r>
                <a:rPr lang="en-US" altLang="zh-CN" dirty="0" smtClean="0">
                  <a:solidFill>
                    <a:srgbClr val="0000FF"/>
                  </a:solidFill>
                </a:rPr>
                <a:t>《</a:t>
              </a:r>
              <a:r>
                <a:rPr lang="zh-CN" altLang="en-US" dirty="0" smtClean="0">
                  <a:solidFill>
                    <a:srgbClr val="0000FF"/>
                  </a:solidFill>
                </a:rPr>
                <a:t>高等学校课程思政建设指导纲要</a:t>
              </a:r>
              <a:r>
                <a:rPr lang="en-US" altLang="zh-CN" dirty="0" smtClean="0">
                  <a:solidFill>
                    <a:srgbClr val="0000FF"/>
                  </a:solidFill>
                </a:rPr>
                <a:t>》</a:t>
              </a:r>
              <a:r>
                <a:rPr lang="zh-CN" altLang="en-US" dirty="0" smtClean="0">
                  <a:solidFill>
                    <a:srgbClr val="0000FF"/>
                  </a:solidFill>
                </a:rPr>
                <a:t>（教高</a:t>
              </a:r>
              <a:r>
                <a:rPr lang="en-US" altLang="zh-CN" dirty="0" smtClean="0">
                  <a:solidFill>
                    <a:srgbClr val="0000FF"/>
                  </a:solidFill>
                </a:rPr>
                <a:t>〔</a:t>
              </a:r>
              <a:r>
                <a:rPr lang="en-US" dirty="0" smtClean="0">
                  <a:solidFill>
                    <a:srgbClr val="0000FF"/>
                  </a:solidFill>
                </a:rPr>
                <a:t>2020</a:t>
              </a:r>
              <a:r>
                <a:rPr lang="en-US" altLang="zh-CN" dirty="0" smtClean="0">
                  <a:solidFill>
                    <a:srgbClr val="0000FF"/>
                  </a:solidFill>
                </a:rPr>
                <a:t>〕</a:t>
              </a:r>
              <a:r>
                <a:rPr lang="en-US" dirty="0" smtClean="0">
                  <a:solidFill>
                    <a:srgbClr val="0000FF"/>
                  </a:solidFill>
                </a:rPr>
                <a:t>3 </a:t>
              </a:r>
              <a:r>
                <a:rPr lang="zh-CN" altLang="en-US" dirty="0" smtClean="0">
                  <a:solidFill>
                    <a:srgbClr val="0000FF"/>
                  </a:solidFill>
                </a:rPr>
                <a:t>号）</a:t>
              </a:r>
              <a:endParaRPr lang="zh-CN" altLang="en-US" dirty="0">
                <a:solidFill>
                  <a:srgbClr val="0000FF"/>
                </a:solidFill>
              </a:endParaRPr>
            </a:p>
          </p:txBody>
        </p:sp>
        <p:sp>
          <p:nvSpPr>
            <p:cNvPr id="7" name="矩形 6"/>
            <p:cNvSpPr/>
            <p:nvPr/>
          </p:nvSpPr>
          <p:spPr>
            <a:xfrm>
              <a:off x="785786" y="3429000"/>
              <a:ext cx="7500990" cy="642942"/>
            </a:xfrm>
            <a:prstGeom prst="rect">
              <a:avLst/>
            </a:prstGeom>
          </p:spPr>
          <p:txBody>
            <a:bodyPr wrap="square">
              <a:spAutoFit/>
            </a:bodyPr>
            <a:lstStyle/>
            <a:p>
              <a:pPr algn="ctr"/>
              <a:r>
                <a:rPr lang="en-US" altLang="zh-CN" dirty="0" smtClean="0">
                  <a:solidFill>
                    <a:srgbClr val="0000FF"/>
                  </a:solidFill>
                </a:rPr>
                <a:t>《</a:t>
              </a:r>
              <a:r>
                <a:rPr lang="zh-CN" altLang="en-US" dirty="0" smtClean="0">
                  <a:solidFill>
                    <a:srgbClr val="0000FF"/>
                  </a:solidFill>
                </a:rPr>
                <a:t>黄山学院开展学生学业过程性考核与结果性考核相结合 的实施方案</a:t>
              </a:r>
              <a:r>
                <a:rPr lang="en-US" altLang="zh-CN" dirty="0" smtClean="0">
                  <a:solidFill>
                    <a:srgbClr val="0000FF"/>
                  </a:solidFill>
                </a:rPr>
                <a:t>》</a:t>
              </a:r>
              <a:r>
                <a:rPr lang="zh-CN" altLang="en-US" dirty="0" smtClean="0">
                  <a:solidFill>
                    <a:srgbClr val="0000FF"/>
                  </a:solidFill>
                </a:rPr>
                <a:t>（校教</a:t>
              </a:r>
              <a:r>
                <a:rPr lang="en-US" altLang="zh-CN" dirty="0" smtClean="0">
                  <a:solidFill>
                    <a:srgbClr val="0000FF"/>
                  </a:solidFill>
                </a:rPr>
                <a:t>〔</a:t>
              </a:r>
              <a:r>
                <a:rPr lang="en-US" dirty="0" smtClean="0">
                  <a:solidFill>
                    <a:srgbClr val="0000FF"/>
                  </a:solidFill>
                </a:rPr>
                <a:t>2022</a:t>
              </a:r>
              <a:r>
                <a:rPr lang="en-US" altLang="zh-CN" dirty="0" smtClean="0">
                  <a:solidFill>
                    <a:srgbClr val="0000FF"/>
                  </a:solidFill>
                </a:rPr>
                <a:t>〕</a:t>
              </a:r>
              <a:r>
                <a:rPr lang="en-US" dirty="0" smtClean="0">
                  <a:solidFill>
                    <a:srgbClr val="0000FF"/>
                  </a:solidFill>
                </a:rPr>
                <a:t>66 </a:t>
              </a:r>
              <a:r>
                <a:rPr lang="zh-CN" altLang="en-US" dirty="0" smtClean="0">
                  <a:solidFill>
                    <a:srgbClr val="0000FF"/>
                  </a:solidFill>
                </a:rPr>
                <a:t>号）</a:t>
              </a:r>
              <a:endParaRPr lang="zh-CN" altLang="en-US" dirty="0">
                <a:solidFill>
                  <a:srgbClr val="0000FF"/>
                </a:solidFill>
              </a:endParaRPr>
            </a:p>
          </p:txBody>
        </p:sp>
        <p:sp>
          <p:nvSpPr>
            <p:cNvPr id="8" name="矩形 7"/>
            <p:cNvSpPr/>
            <p:nvPr/>
          </p:nvSpPr>
          <p:spPr>
            <a:xfrm>
              <a:off x="3786182" y="3071810"/>
              <a:ext cx="1114408" cy="369332"/>
            </a:xfrm>
            <a:prstGeom prst="rect">
              <a:avLst/>
            </a:prstGeom>
          </p:spPr>
          <p:txBody>
            <a:bodyPr wrap="none">
              <a:spAutoFit/>
            </a:bodyPr>
            <a:lstStyle/>
            <a:p>
              <a:r>
                <a:rPr lang="zh-CN" altLang="en-US" dirty="0" smtClean="0"/>
                <a:t>黄山学院</a:t>
              </a:r>
              <a:endParaRPr lang="zh-CN" altLang="en-US" dirty="0"/>
            </a:p>
          </p:txBody>
        </p:sp>
        <p:sp>
          <p:nvSpPr>
            <p:cNvPr id="9" name="矩形 8"/>
            <p:cNvSpPr/>
            <p:nvPr/>
          </p:nvSpPr>
          <p:spPr>
            <a:xfrm>
              <a:off x="3857620" y="1785926"/>
              <a:ext cx="946093" cy="369332"/>
            </a:xfrm>
            <a:prstGeom prst="rect">
              <a:avLst/>
            </a:prstGeom>
          </p:spPr>
          <p:txBody>
            <a:bodyPr wrap="none">
              <a:spAutoFit/>
            </a:bodyPr>
            <a:lstStyle/>
            <a:p>
              <a:pPr algn="ctr"/>
              <a:r>
                <a:rPr lang="zh-CN" altLang="en-US" dirty="0" smtClean="0"/>
                <a:t>教育部 </a:t>
              </a:r>
              <a:endParaRPr lang="zh-CN" altLang="en-US" dirty="0"/>
            </a:p>
          </p:txBody>
        </p:sp>
        <p:sp>
          <p:nvSpPr>
            <p:cNvPr id="10" name="矩形 9"/>
            <p:cNvSpPr/>
            <p:nvPr/>
          </p:nvSpPr>
          <p:spPr>
            <a:xfrm>
              <a:off x="857224" y="4000504"/>
              <a:ext cx="6858048" cy="369332"/>
            </a:xfrm>
            <a:prstGeom prst="rect">
              <a:avLst/>
            </a:prstGeom>
          </p:spPr>
          <p:txBody>
            <a:bodyPr wrap="square">
              <a:spAutoFit/>
            </a:bodyPr>
            <a:lstStyle/>
            <a:p>
              <a:pPr algn="ctr"/>
              <a:r>
                <a:rPr lang="en-US" altLang="zh-CN" dirty="0" smtClean="0">
                  <a:solidFill>
                    <a:srgbClr val="0000FF"/>
                  </a:solidFill>
                </a:rPr>
                <a:t>《</a:t>
              </a:r>
              <a:r>
                <a:rPr lang="zh-CN" altLang="en-US" dirty="0" smtClean="0">
                  <a:solidFill>
                    <a:srgbClr val="0000FF"/>
                  </a:solidFill>
                </a:rPr>
                <a:t>关于开展课程教学大纲修订工作的通知</a:t>
              </a:r>
              <a:r>
                <a:rPr lang="en-US" altLang="zh-CN" dirty="0" smtClean="0">
                  <a:solidFill>
                    <a:srgbClr val="0000FF"/>
                  </a:solidFill>
                </a:rPr>
                <a:t>》</a:t>
              </a:r>
              <a:r>
                <a:rPr lang="zh-CN" altLang="en-US" dirty="0" smtClean="0">
                  <a:solidFill>
                    <a:srgbClr val="0000FF"/>
                  </a:solidFill>
                </a:rPr>
                <a:t>（校教</a:t>
              </a:r>
              <a:r>
                <a:rPr lang="en-US" dirty="0" smtClean="0">
                  <a:solidFill>
                    <a:srgbClr val="0000FF"/>
                  </a:solidFill>
                </a:rPr>
                <a:t>[2023]6</a:t>
              </a:r>
              <a:r>
                <a:rPr lang="zh-CN" altLang="en-US" dirty="0" smtClean="0">
                  <a:solidFill>
                    <a:srgbClr val="0000FF"/>
                  </a:solidFill>
                </a:rPr>
                <a:t>号））</a:t>
              </a:r>
              <a:endParaRPr lang="zh-CN" altLang="en-US" dirty="0">
                <a:solidFill>
                  <a:srgbClr val="0000FF"/>
                </a:solidFill>
              </a:endParaRPr>
            </a:p>
          </p:txBody>
        </p:sp>
        <p:sp>
          <p:nvSpPr>
            <p:cNvPr id="11" name="矩形 10"/>
            <p:cNvSpPr/>
            <p:nvPr/>
          </p:nvSpPr>
          <p:spPr>
            <a:xfrm>
              <a:off x="3786182" y="4572008"/>
              <a:ext cx="1114408" cy="369332"/>
            </a:xfrm>
            <a:prstGeom prst="rect">
              <a:avLst/>
            </a:prstGeom>
          </p:spPr>
          <p:txBody>
            <a:bodyPr wrap="none">
              <a:spAutoFit/>
            </a:bodyPr>
            <a:lstStyle/>
            <a:p>
              <a:pPr algn="ctr"/>
              <a:r>
                <a:rPr lang="zh-CN" altLang="en-US" dirty="0" smtClean="0"/>
                <a:t>数统学院</a:t>
              </a:r>
              <a:endParaRPr lang="zh-CN" altLang="en-US" dirty="0"/>
            </a:p>
          </p:txBody>
        </p:sp>
        <p:sp>
          <p:nvSpPr>
            <p:cNvPr id="12" name="矩形 11"/>
            <p:cNvSpPr/>
            <p:nvPr/>
          </p:nvSpPr>
          <p:spPr>
            <a:xfrm>
              <a:off x="2357422" y="5000636"/>
              <a:ext cx="4881465" cy="369332"/>
            </a:xfrm>
            <a:prstGeom prst="rect">
              <a:avLst/>
            </a:prstGeom>
          </p:spPr>
          <p:txBody>
            <a:bodyPr wrap="none">
              <a:spAutoFit/>
            </a:bodyPr>
            <a:lstStyle/>
            <a:p>
              <a:pPr algn="ctr"/>
              <a:r>
                <a:rPr lang="en-US" altLang="zh-CN" dirty="0" smtClean="0">
                  <a:solidFill>
                    <a:srgbClr val="0000FF"/>
                  </a:solidFill>
                </a:rPr>
                <a:t>《</a:t>
              </a:r>
              <a:r>
                <a:rPr lang="zh-CN" altLang="en-US" dirty="0" smtClean="0">
                  <a:solidFill>
                    <a:srgbClr val="0000FF"/>
                  </a:solidFill>
                </a:rPr>
                <a:t>数学与统计学院</a:t>
              </a:r>
              <a:r>
                <a:rPr lang="en-US" altLang="zh-CN" dirty="0" smtClean="0">
                  <a:solidFill>
                    <a:srgbClr val="0000FF"/>
                  </a:solidFill>
                </a:rPr>
                <a:t>2022</a:t>
              </a:r>
              <a:r>
                <a:rPr lang="zh-CN" altLang="en-US" dirty="0" smtClean="0">
                  <a:solidFill>
                    <a:srgbClr val="0000FF"/>
                  </a:solidFill>
                </a:rPr>
                <a:t>版专业人才培养方案</a:t>
              </a:r>
              <a:r>
                <a:rPr lang="en-US" altLang="zh-CN" dirty="0" smtClean="0">
                  <a:solidFill>
                    <a:srgbClr val="0000FF"/>
                  </a:solidFill>
                </a:rPr>
                <a:t>》</a:t>
              </a:r>
              <a:endParaRPr lang="zh-CN" altLang="en-US" dirty="0">
                <a:solidFill>
                  <a:srgbClr val="0000FF"/>
                </a:solidFill>
              </a:endParaRPr>
            </a:p>
          </p:txBody>
        </p:sp>
        <p:sp>
          <p:nvSpPr>
            <p:cNvPr id="1025" name="Rectangle 1"/>
            <p:cNvSpPr>
              <a:spLocks noChangeArrowheads="1"/>
            </p:cNvSpPr>
            <p:nvPr/>
          </p:nvSpPr>
          <p:spPr bwMode="auto">
            <a:xfrm>
              <a:off x="357158" y="5500702"/>
              <a:ext cx="850109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kumimoji="0" lang="en-US" altLang="zh-CN"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a:t>
              </a:r>
              <a:r>
                <a:rPr lang="zh-CN" altLang="en-US" dirty="0" smtClean="0">
                  <a:solidFill>
                    <a:srgbClr val="0000FF"/>
                  </a:solidFill>
                  <a:latin typeface="Calibri" pitchFamily="34" charset="0"/>
                  <a:cs typeface="Times New Roman" pitchFamily="18" charset="0"/>
                </a:rPr>
                <a:t>数学与统计学院</a:t>
              </a:r>
              <a:r>
                <a:rPr lang="en-US" altLang="zh-CN" dirty="0" smtClean="0">
                  <a:solidFill>
                    <a:srgbClr val="0000FF"/>
                  </a:solidFill>
                  <a:latin typeface="Calibri" pitchFamily="34" charset="0"/>
                  <a:cs typeface="Times New Roman" pitchFamily="18" charset="0"/>
                </a:rPr>
                <a:t>2022</a:t>
              </a:r>
              <a:r>
                <a:rPr lang="zh-CN" altLang="en-US" dirty="0" smtClean="0">
                  <a:solidFill>
                    <a:srgbClr val="0000FF"/>
                  </a:solidFill>
                  <a:latin typeface="Calibri" pitchFamily="34" charset="0"/>
                  <a:cs typeface="Times New Roman" pitchFamily="18" charset="0"/>
                </a:rPr>
                <a:t>版本科专业人才培养方案课程大纲修订实施办法</a:t>
              </a:r>
              <a:r>
                <a:rPr kumimoji="0" lang="en-US" altLang="zh-CN"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a:t>
              </a:r>
              <a:endParaRPr kumimoji="0" lang="zh-CN" altLang="en-US" b="0" i="0" u="none" strike="noStrike" cap="none" normalizeH="0" baseline="0" dirty="0" smtClean="0">
                <a:ln>
                  <a:noFill/>
                </a:ln>
                <a:solidFill>
                  <a:srgbClr val="0000FF"/>
                </a:solidFill>
                <a:effectLst/>
                <a:latin typeface="Arial" pitchFamily="34" charset="0"/>
                <a:ea typeface="宋体" pitchFamily="2" charset="-122"/>
                <a:cs typeface="宋体" pitchFamily="2" charset="-122"/>
              </a:endParaRPr>
            </a:p>
          </p:txBody>
        </p:sp>
      </p:grpSp>
      <p:sp>
        <p:nvSpPr>
          <p:cNvPr id="14" name="Rectangle 2"/>
          <p:cNvSpPr txBox="1">
            <a:spLocks/>
          </p:cNvSpPr>
          <p:nvPr/>
        </p:nvSpPr>
        <p:spPr>
          <a:xfrm>
            <a:off x="785786" y="5572140"/>
            <a:ext cx="7929618" cy="571503"/>
          </a:xfrm>
          <a:prstGeom prst="rect">
            <a:avLst/>
          </a:prstGeom>
          <a:noFill/>
          <a:ln w="9525">
            <a:noFill/>
          </a:ln>
        </p:spPr>
        <p:txBody>
          <a:bodyPr vert="horz" wrap="square" lIns="91440" tIns="45720" rIns="91440" bIns="45720" anchor="b" anchorCtr="0"/>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C00000"/>
                </a:solidFill>
                <a:effectLst/>
                <a:uLnTx/>
                <a:uFillTx/>
                <a:latin typeface="+mj-lt"/>
                <a:ea typeface="华文新魏" panose="02010800040101010101" pitchFamily="2" charset="-122"/>
                <a:cs typeface="+mj-cs"/>
              </a:rPr>
              <a:t>忠诚于党的教育事业</a:t>
            </a:r>
            <a:endParaRPr kumimoji="0" lang="zh-CN" altLang="en-US" sz="2400" b="1" i="0" u="none" strike="noStrike" kern="0" cap="none" spc="0" normalizeH="0" baseline="0" noProof="0" dirty="0">
              <a:ln>
                <a:noFill/>
              </a:ln>
              <a:solidFill>
                <a:srgbClr val="C00000"/>
              </a:solidFill>
              <a:effectLst/>
              <a:uLnTx/>
              <a:uFillTx/>
              <a:latin typeface="+mj-lt"/>
              <a:ea typeface="华文新魏" panose="02010800040101010101" pitchFamily="2" charset="-122"/>
              <a:cs typeface="+mj-cs"/>
            </a:endParaRPr>
          </a:p>
        </p:txBody>
      </p:sp>
    </p:spTree>
  </p:cSld>
  <p:clrMapOvr>
    <a:masterClrMapping/>
  </p:clrMapOvr>
  <p:transition>
    <p:blinds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p:cNvSpPr>
          <p:nvPr>
            <p:ph type="title"/>
          </p:nvPr>
        </p:nvSpPr>
        <p:spPr/>
        <p:txBody>
          <a:bodyPr vert="horz" wrap="square" lIns="91440" tIns="45720" rIns="91440" bIns="45720" anchor="b" anchorCtr="0"/>
          <a:lstStyle/>
          <a:p>
            <a:pPr eaLnBrk="1" hangingPunct="1"/>
            <a:r>
              <a:rPr lang="zh-CN" altLang="en-US" sz="4000" b="1" dirty="0">
                <a:ea typeface="华文新魏" panose="02010800040101010101" pitchFamily="2" charset="-122"/>
              </a:rPr>
              <a:t>目录</a:t>
            </a:r>
          </a:p>
        </p:txBody>
      </p:sp>
      <p:sp>
        <p:nvSpPr>
          <p:cNvPr id="10242" name="Rectangle 194"/>
          <p:cNvSpPr/>
          <p:nvPr/>
        </p:nvSpPr>
        <p:spPr>
          <a:xfrm>
            <a:off x="1219200" y="1874838"/>
            <a:ext cx="6858000" cy="3376612"/>
          </a:xfrm>
          <a:prstGeom prst="rect">
            <a:avLst/>
          </a:prstGeom>
          <a:noFill/>
          <a:ln w="9525">
            <a:noFill/>
          </a:ln>
        </p:spPr>
        <p:txBody>
          <a:bodyPr anchor="ctr" anchorCtr="0"/>
          <a:lstStyle/>
          <a:p>
            <a:pPr marL="285750" indent="-285750">
              <a:lnSpc>
                <a:spcPct val="150000"/>
              </a:lnSpc>
              <a:buFont typeface="Arial" panose="020B0604020202020204" pitchFamily="34" charset="0"/>
              <a:buChar char="•"/>
            </a:pPr>
            <a:r>
              <a:rPr lang="zh-CN" altLang="en-US" sz="2800" b="0" dirty="0">
                <a:latin typeface="微软雅黑" pitchFamily="34" charset="-122"/>
                <a:ea typeface="微软雅黑" pitchFamily="34" charset="-122"/>
              </a:rPr>
              <a:t>理论背景</a:t>
            </a:r>
          </a:p>
          <a:p>
            <a:pPr marL="285750" indent="-285750">
              <a:lnSpc>
                <a:spcPct val="150000"/>
              </a:lnSpc>
              <a:buFont typeface="Arial" panose="020B0604020202020204" pitchFamily="34" charset="0"/>
              <a:buChar char="•"/>
            </a:pPr>
            <a:r>
              <a:rPr lang="zh-CN" altLang="en-US" sz="2800" b="0" dirty="0">
                <a:latin typeface="微软雅黑" pitchFamily="34" charset="-122"/>
                <a:ea typeface="微软雅黑" pitchFamily="34" charset="-122"/>
              </a:rPr>
              <a:t>编制要求</a:t>
            </a:r>
          </a:p>
          <a:p>
            <a:pPr marL="285750" indent="-285750">
              <a:lnSpc>
                <a:spcPct val="150000"/>
              </a:lnSpc>
              <a:buFont typeface="Arial" panose="020B0604020202020204" pitchFamily="34" charset="0"/>
              <a:buChar char="•"/>
            </a:pPr>
            <a:r>
              <a:rPr lang="zh-CN" altLang="en-US" sz="2800" b="0" dirty="0">
                <a:latin typeface="微软雅黑" pitchFamily="34" charset="-122"/>
                <a:ea typeface="微软雅黑" pitchFamily="34" charset="-122"/>
              </a:rPr>
              <a:t>教学实践 </a:t>
            </a:r>
          </a:p>
        </p:txBody>
      </p:sp>
    </p:spTree>
  </p:cSld>
  <p:clrMapOvr>
    <a:masterClrMapping/>
  </p:clrMapOvr>
  <p:transition>
    <p:blinds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a:t>
            </a:r>
            <a:r>
              <a:rPr lang="zh-CN" altLang="en-US" sz="3200" b="1" dirty="0" smtClean="0">
                <a:ea typeface="华文新魏" panose="02010800040101010101" pitchFamily="2" charset="-122"/>
              </a:rPr>
              <a:t>背景（编制前）</a:t>
            </a:r>
            <a:endParaRPr lang="zh-CN" altLang="en-US" sz="3200" b="1" dirty="0">
              <a:ea typeface="华文新魏" panose="02010800040101010101" pitchFamily="2" charset="-122"/>
            </a:endParaRPr>
          </a:p>
        </p:txBody>
      </p:sp>
      <p:sp>
        <p:nvSpPr>
          <p:cNvPr id="3" name="文本占位符 2"/>
          <p:cNvSpPr>
            <a:spLocks noGrp="1"/>
          </p:cNvSpPr>
          <p:nvPr>
            <p:ph type="body" sz="half" idx="1"/>
          </p:nvPr>
        </p:nvSpPr>
        <p:spPr>
          <a:xfrm>
            <a:off x="571472" y="1643050"/>
            <a:ext cx="7997218" cy="4605358"/>
          </a:xfrm>
        </p:spPr>
        <p:txBody>
          <a:bodyPr/>
          <a:lstStyle/>
          <a:p>
            <a:pPr marL="0" indent="0">
              <a:buFont typeface="Wingdings" panose="05000000000000000000" charset="0"/>
              <a:buNone/>
            </a:pPr>
            <a:r>
              <a:rPr lang="zh-CN" altLang="en-US" sz="2000" b="1" dirty="0">
                <a:solidFill>
                  <a:srgbClr val="0000FF"/>
                </a:solidFill>
                <a:latin typeface="黑体" panose="02010609060101010101" charset="-122"/>
                <a:ea typeface="黑体" panose="02010609060101010101" charset="-122"/>
              </a:rPr>
              <a:t>教学大纲定义</a:t>
            </a:r>
          </a:p>
          <a:p>
            <a:pPr>
              <a:lnSpc>
                <a:spcPct val="150000"/>
              </a:lnSpc>
              <a:buFont typeface="Wingdings" panose="05000000000000000000" charset="0"/>
              <a:buChar char="l"/>
            </a:pPr>
            <a:r>
              <a:rPr lang="zh-CN" altLang="en-US" sz="2000" dirty="0"/>
              <a:t>指导一门课程进行教学的依据。它以文件形式简洁地规定了该门课程的教学目标、内容的范围; 重点、程度、教学顺序、进度和教学法的基本要求。</a:t>
            </a:r>
            <a:r>
              <a:rPr lang="zh-CN" altLang="en-US" sz="2000" dirty="0">
                <a:solidFill>
                  <a:srgbClr val="FF0000"/>
                </a:solidFill>
              </a:rPr>
              <a:t>（潘懋元）</a:t>
            </a:r>
            <a:endParaRPr lang="zh-CN" altLang="en-US" sz="2000" dirty="0"/>
          </a:p>
          <a:p>
            <a:pPr>
              <a:lnSpc>
                <a:spcPct val="150000"/>
              </a:lnSpc>
              <a:buFont typeface="Wingdings" panose="05000000000000000000" charset="0"/>
              <a:buChar char="l"/>
            </a:pPr>
            <a:r>
              <a:rPr lang="zh-CN" altLang="en-US" sz="2000" dirty="0"/>
              <a:t>单门课程或教育教学活动的标准，即课程标准。</a:t>
            </a:r>
            <a:r>
              <a:rPr lang="zh-CN" altLang="en-US" sz="2000" dirty="0">
                <a:solidFill>
                  <a:srgbClr val="FF0000"/>
                </a:solidFill>
              </a:rPr>
              <a:t>（王伟廉）</a:t>
            </a:r>
            <a:endParaRPr lang="zh-CN" altLang="en-US" sz="2000" dirty="0"/>
          </a:p>
          <a:p>
            <a:pPr>
              <a:lnSpc>
                <a:spcPct val="150000"/>
              </a:lnSpc>
              <a:buFont typeface="Wingdings" panose="05000000000000000000" charset="0"/>
              <a:buChar char="l"/>
            </a:pPr>
            <a:r>
              <a:rPr lang="zh-CN" altLang="en-US" sz="2000" dirty="0" smtClean="0"/>
              <a:t>纲领性文件</a:t>
            </a:r>
            <a:r>
              <a:rPr lang="en-US" altLang="zh-CN" sz="2000" dirty="0" smtClean="0"/>
              <a:t> or </a:t>
            </a:r>
            <a:r>
              <a:rPr lang="zh-CN" altLang="en-US" sz="2000" dirty="0" smtClean="0"/>
              <a:t>指导性文件</a:t>
            </a:r>
            <a:r>
              <a:rPr lang="en-US" altLang="zh-CN" sz="2000" dirty="0" smtClean="0"/>
              <a:t> or </a:t>
            </a:r>
            <a:r>
              <a:rPr lang="zh-CN" altLang="en-US" sz="2000" dirty="0" smtClean="0"/>
              <a:t>法规性文件</a:t>
            </a:r>
            <a:r>
              <a:rPr lang="zh-CN" altLang="en-US" sz="2000" dirty="0" smtClean="0">
                <a:latin typeface="Arial" panose="020B0604020202020204" pitchFamily="34" charset="0"/>
                <a:cs typeface="Arial" panose="020B0604020202020204" pitchFamily="34" charset="0"/>
              </a:rPr>
              <a:t>……</a:t>
            </a:r>
          </a:p>
          <a:p>
            <a:pPr marL="0" indent="0" algn="ctr">
              <a:lnSpc>
                <a:spcPct val="150000"/>
              </a:lnSpc>
              <a:buFont typeface="Wingdings" panose="05000000000000000000" charset="0"/>
              <a:buNone/>
            </a:pPr>
            <a:r>
              <a:rPr lang="zh-CN" altLang="en-US" sz="2000" b="1" dirty="0" smtClean="0">
                <a:solidFill>
                  <a:srgbClr val="FF0000"/>
                </a:solidFill>
              </a:rPr>
              <a:t>教学大纲是课程执行人才培养方案、实现培养目标的教学指导性文件（</a:t>
            </a:r>
            <a:r>
              <a:rPr lang="en-US" altLang="zh-CN" sz="2000" b="1" dirty="0" smtClean="0">
                <a:solidFill>
                  <a:srgbClr val="FF0000"/>
                </a:solidFill>
              </a:rPr>
              <a:t>《</a:t>
            </a:r>
            <a:r>
              <a:rPr lang="zh-CN" altLang="en-US" sz="2000" b="1" dirty="0" smtClean="0">
                <a:solidFill>
                  <a:srgbClr val="FF0000"/>
                </a:solidFill>
              </a:rPr>
              <a:t>关于开展课程教学大纲修订工作的通知</a:t>
            </a:r>
            <a:r>
              <a:rPr lang="en-US" altLang="zh-CN" sz="2000" b="1" dirty="0" smtClean="0">
                <a:solidFill>
                  <a:srgbClr val="FF0000"/>
                </a:solidFill>
              </a:rPr>
              <a:t>》</a:t>
            </a:r>
            <a:r>
              <a:rPr lang="zh-CN" altLang="en-US" sz="2000" dirty="0" smtClean="0">
                <a:solidFill>
                  <a:srgbClr val="FF0000"/>
                </a:solidFill>
              </a:rPr>
              <a:t>（校教</a:t>
            </a:r>
            <a:r>
              <a:rPr lang="en-US" sz="2000" dirty="0" smtClean="0">
                <a:solidFill>
                  <a:srgbClr val="FF0000"/>
                </a:solidFill>
              </a:rPr>
              <a:t>[2023]6</a:t>
            </a:r>
            <a:r>
              <a:rPr lang="zh-CN" altLang="en-US" sz="2000" dirty="0" smtClean="0">
                <a:solidFill>
                  <a:srgbClr val="FF0000"/>
                </a:solidFill>
              </a:rPr>
              <a:t>号）</a:t>
            </a:r>
            <a:r>
              <a:rPr lang="zh-CN" altLang="en-US" sz="2000" b="1" dirty="0" smtClean="0">
                <a:solidFill>
                  <a:srgbClr val="FF0000"/>
                </a:solidFill>
              </a:rPr>
              <a:t>）</a:t>
            </a:r>
            <a:endParaRPr lang="en-US" altLang="zh-CN" sz="2000" dirty="0" smtClean="0">
              <a:solidFill>
                <a:srgbClr val="FF0000"/>
              </a:solidFill>
            </a:endParaRPr>
          </a:p>
          <a:p>
            <a:pPr marL="0" indent="0" algn="ctr">
              <a:lnSpc>
                <a:spcPct val="150000"/>
              </a:lnSpc>
              <a:buFont typeface="Wingdings" panose="05000000000000000000" charset="0"/>
              <a:buNone/>
            </a:pPr>
            <a:r>
              <a:rPr lang="zh-CN" altLang="en-US" sz="2400" b="1" dirty="0" smtClean="0">
                <a:solidFill>
                  <a:srgbClr val="0000FF"/>
                </a:solidFill>
              </a:rPr>
              <a:t>基础性</a:t>
            </a:r>
            <a:r>
              <a:rPr lang="zh-CN" altLang="en-US" sz="2400" b="1" dirty="0">
                <a:solidFill>
                  <a:srgbClr val="0000FF"/>
                </a:solidFill>
              </a:rPr>
              <a:t>、</a:t>
            </a:r>
            <a:r>
              <a:rPr lang="zh-CN" altLang="en-US" sz="2400" b="1" dirty="0" smtClean="0">
                <a:solidFill>
                  <a:srgbClr val="0000FF"/>
                </a:solidFill>
              </a:rPr>
              <a:t>权威性、可执行</a:t>
            </a:r>
            <a:r>
              <a:rPr lang="zh-CN" altLang="en-US" sz="2400" b="1" dirty="0">
                <a:solidFill>
                  <a:srgbClr val="0000FF"/>
                </a:solidFill>
              </a:rPr>
              <a:t>性、可评价性</a:t>
            </a:r>
          </a:p>
          <a:p>
            <a:pPr marL="0" indent="0">
              <a:buNone/>
            </a:pPr>
            <a:endParaRPr lang="zh-CN" altLang="en-US" sz="2400" b="1" dirty="0">
              <a:solidFill>
                <a:srgbClr val="0000FF"/>
              </a:solidFill>
            </a:endParaRPr>
          </a:p>
        </p:txBody>
      </p:sp>
    </p:spTree>
  </p:cSld>
  <p:clrMapOvr>
    <a:masterClrMapping/>
  </p:clrMapOvr>
  <p:transition>
    <p:blinds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2" name="文本占位符 2"/>
          <p:cNvSpPr/>
          <p:nvPr>
            <p:custDataLst>
              <p:tags r:id="rId1"/>
            </p:custDataLst>
          </p:nvPr>
        </p:nvSpPr>
        <p:spPr>
          <a:xfrm>
            <a:off x="668020" y="1769110"/>
            <a:ext cx="7955280" cy="4377690"/>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marL="0" indent="0" algn="l">
              <a:lnSpc>
                <a:spcPct val="150000"/>
              </a:lnSpc>
              <a:buSzTx/>
              <a:buFont typeface="Wingdings" panose="05000000000000000000" charset="0"/>
              <a:buNone/>
            </a:pPr>
            <a:r>
              <a:rPr lang="zh-CN" altLang="en-US" sz="2000" dirty="0">
                <a:solidFill>
                  <a:srgbClr val="0000FF"/>
                </a:solidFill>
                <a:latin typeface="黑体" panose="02010609060101010101" charset="-122"/>
                <a:ea typeface="黑体" panose="02010609060101010101" charset="-122"/>
              </a:rPr>
              <a:t>教学大纲的内在逻辑</a:t>
            </a:r>
          </a:p>
          <a:p>
            <a:pPr algn="l">
              <a:lnSpc>
                <a:spcPct val="150000"/>
              </a:lnSpc>
              <a:buSzTx/>
              <a:buFont typeface="Wingdings" panose="05000000000000000000" charset="0"/>
              <a:buChar char="l"/>
            </a:pPr>
            <a:r>
              <a:rPr lang="zh-CN" altLang="en-US" sz="2000" b="0" kern="0" dirty="0">
                <a:sym typeface="+mn-ea"/>
              </a:rPr>
              <a:t>课程说明、教学目标、教学内容、重难点、教学方法、教学实施过程、教学考核、课程评价、教学保障、课程资源等</a:t>
            </a:r>
            <a:r>
              <a:rPr lang="zh-CN" altLang="en-US" sz="2000" dirty="0">
                <a:latin typeface="Arial" panose="020B0604020202020204" pitchFamily="34" charset="0"/>
                <a:cs typeface="Arial" panose="020B0604020202020204" pitchFamily="34" charset="0"/>
                <a:sym typeface="+mn-ea"/>
              </a:rPr>
              <a:t>……</a:t>
            </a:r>
            <a:endParaRPr lang="zh-CN" altLang="en-US" sz="2000" b="0" kern="0" dirty="0"/>
          </a:p>
          <a:p>
            <a:pPr algn="l">
              <a:lnSpc>
                <a:spcPct val="150000"/>
              </a:lnSpc>
              <a:buSzTx/>
              <a:buFont typeface="Wingdings" panose="05000000000000000000" charset="0"/>
              <a:buChar char="l"/>
            </a:pPr>
            <a:r>
              <a:rPr lang="zh-CN" altLang="en-US" sz="2000" b="0" kern="0" dirty="0">
                <a:sym typeface="+mn-ea"/>
              </a:rPr>
              <a:t>涉及教与学全过程和各个环节，有着严密的逻辑，不同的逻辑（内容和布局）体现出不一样的教学</a:t>
            </a:r>
            <a:r>
              <a:rPr lang="zh-CN" altLang="en-US" sz="2000" b="0" kern="0" dirty="0" smtClean="0">
                <a:sym typeface="+mn-ea"/>
              </a:rPr>
              <a:t>理念、教学设计、教学实施策略、教学效果和培养质量。</a:t>
            </a:r>
            <a:endParaRPr lang="zh-CN" altLang="en-US" sz="2000" b="0" kern="0" dirty="0">
              <a:sym typeface="+mn-ea"/>
            </a:endParaRPr>
          </a:p>
        </p:txBody>
      </p:sp>
      <p:sp>
        <p:nvSpPr>
          <p:cNvPr id="4" name="矩形 3"/>
          <p:cNvSpPr/>
          <p:nvPr/>
        </p:nvSpPr>
        <p:spPr>
          <a:xfrm>
            <a:off x="1285852" y="5000636"/>
            <a:ext cx="3280065" cy="400110"/>
          </a:xfrm>
          <a:prstGeom prst="rect">
            <a:avLst/>
          </a:prstGeom>
        </p:spPr>
        <p:txBody>
          <a:bodyPr wrap="none">
            <a:spAutoFit/>
          </a:bodyPr>
          <a:lstStyle/>
          <a:p>
            <a:r>
              <a:rPr lang="en-US" sz="2000" dirty="0" smtClean="0">
                <a:solidFill>
                  <a:srgbClr val="FF0000"/>
                </a:solidFill>
              </a:rPr>
              <a:t>“</a:t>
            </a:r>
            <a:r>
              <a:rPr lang="zh-CN" altLang="en-US" sz="2000" dirty="0" smtClean="0">
                <a:solidFill>
                  <a:srgbClr val="FF0000"/>
                </a:solidFill>
              </a:rPr>
              <a:t>以学为中心、以教为主导</a:t>
            </a:r>
            <a:r>
              <a:rPr lang="en-US" sz="2000" dirty="0" smtClean="0">
                <a:solidFill>
                  <a:srgbClr val="FF0000"/>
                </a:solidFill>
              </a:rPr>
              <a:t>”</a:t>
            </a:r>
            <a:endParaRPr lang="zh-CN" altLang="en-US" sz="2000" dirty="0">
              <a:solidFill>
                <a:srgbClr val="FF0000"/>
              </a:solidFill>
            </a:endParaRPr>
          </a:p>
        </p:txBody>
      </p:sp>
      <p:sp>
        <p:nvSpPr>
          <p:cNvPr id="5" name="矩形 4"/>
          <p:cNvSpPr/>
          <p:nvPr/>
        </p:nvSpPr>
        <p:spPr>
          <a:xfrm>
            <a:off x="1785918" y="5500702"/>
            <a:ext cx="7000924" cy="307777"/>
          </a:xfrm>
          <a:prstGeom prst="rect">
            <a:avLst/>
          </a:prstGeom>
        </p:spPr>
        <p:txBody>
          <a:bodyPr wrap="square">
            <a:spAutoFit/>
          </a:bodyPr>
          <a:lstStyle/>
          <a:p>
            <a:r>
              <a:rPr lang="zh-CN" altLang="en-US" sz="1400" dirty="0" smtClean="0">
                <a:solidFill>
                  <a:srgbClr val="FF0000"/>
                </a:solidFill>
              </a:rPr>
              <a:t>（</a:t>
            </a:r>
            <a:r>
              <a:rPr lang="en-US" altLang="zh-CN" sz="1400" dirty="0" smtClean="0">
                <a:solidFill>
                  <a:srgbClr val="FF0000"/>
                </a:solidFill>
              </a:rPr>
              <a:t>《</a:t>
            </a:r>
            <a:r>
              <a:rPr lang="zh-CN" altLang="en-US" sz="1400" dirty="0" smtClean="0">
                <a:solidFill>
                  <a:srgbClr val="FF0000"/>
                </a:solidFill>
              </a:rPr>
              <a:t>关于开展课程教学大纲修订工作的通知</a:t>
            </a:r>
            <a:r>
              <a:rPr lang="en-US" altLang="zh-CN" sz="1400" dirty="0" smtClean="0">
                <a:solidFill>
                  <a:srgbClr val="FF0000"/>
                </a:solidFill>
              </a:rPr>
              <a:t>》</a:t>
            </a:r>
            <a:r>
              <a:rPr lang="zh-CN" altLang="en-US" sz="1400" dirty="0" smtClean="0">
                <a:solidFill>
                  <a:srgbClr val="FF0000"/>
                </a:solidFill>
              </a:rPr>
              <a:t>（校教</a:t>
            </a:r>
            <a:r>
              <a:rPr lang="en-US" sz="1400" dirty="0" smtClean="0">
                <a:solidFill>
                  <a:srgbClr val="FF0000"/>
                </a:solidFill>
              </a:rPr>
              <a:t>[2023]6</a:t>
            </a:r>
            <a:r>
              <a:rPr lang="zh-CN" altLang="en-US" sz="1400" dirty="0" smtClean="0">
                <a:solidFill>
                  <a:srgbClr val="FF0000"/>
                </a:solidFill>
              </a:rPr>
              <a:t>号））</a:t>
            </a:r>
            <a:endParaRPr lang="zh-CN" altLang="en-US" sz="1400" dirty="0"/>
          </a:p>
        </p:txBody>
      </p:sp>
      <p:sp>
        <p:nvSpPr>
          <p:cNvPr id="6" name="矩形 5"/>
          <p:cNvSpPr/>
          <p:nvPr/>
        </p:nvSpPr>
        <p:spPr>
          <a:xfrm>
            <a:off x="4643438" y="5000636"/>
            <a:ext cx="3837910" cy="400110"/>
          </a:xfrm>
          <a:prstGeom prst="rect">
            <a:avLst/>
          </a:prstGeom>
        </p:spPr>
        <p:txBody>
          <a:bodyPr wrap="none">
            <a:spAutoFit/>
          </a:bodyPr>
          <a:lstStyle/>
          <a:p>
            <a:r>
              <a:rPr lang="zh-CN" altLang="en-US" sz="2000" dirty="0" smtClean="0">
                <a:solidFill>
                  <a:srgbClr val="C00000"/>
                </a:solidFill>
              </a:rPr>
              <a:t>“</a:t>
            </a:r>
            <a:r>
              <a:rPr lang="zh-CN" altLang="en-US" sz="2000" dirty="0" smtClean="0">
                <a:solidFill>
                  <a:srgbClr val="C00000"/>
                </a:solidFill>
              </a:rPr>
              <a:t>以学生成果为导向</a:t>
            </a:r>
            <a:r>
              <a:rPr lang="zh-CN" altLang="en-US" sz="2000" dirty="0" smtClean="0">
                <a:solidFill>
                  <a:srgbClr val="C00000"/>
                </a:solidFill>
              </a:rPr>
              <a:t>”（</a:t>
            </a:r>
            <a:r>
              <a:rPr lang="en-US" altLang="zh-CN" sz="2000" dirty="0" smtClean="0">
                <a:solidFill>
                  <a:srgbClr val="C00000"/>
                </a:solidFill>
              </a:rPr>
              <a:t>OBE</a:t>
            </a:r>
            <a:r>
              <a:rPr lang="zh-CN" altLang="en-US" sz="2000" dirty="0" smtClean="0">
                <a:solidFill>
                  <a:srgbClr val="C00000"/>
                </a:solidFill>
              </a:rPr>
              <a:t>）</a:t>
            </a:r>
            <a:endParaRPr lang="zh-CN" altLang="en-US" sz="2000" dirty="0">
              <a:solidFill>
                <a:srgbClr val="C00000"/>
              </a:solidFill>
            </a:endParaRPr>
          </a:p>
        </p:txBody>
      </p:sp>
    </p:spTree>
  </p:cSld>
  <p:clrMapOvr>
    <a:masterClrMapping/>
  </p:clrMapOvr>
  <p:transition>
    <p:blinds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2" name="文本占位符 2"/>
          <p:cNvSpPr/>
          <p:nvPr>
            <p:custDataLst>
              <p:tags r:id="rId1"/>
            </p:custDataLst>
          </p:nvPr>
        </p:nvSpPr>
        <p:spPr>
          <a:xfrm>
            <a:off x="668020" y="1769110"/>
            <a:ext cx="7955280" cy="4377690"/>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marL="0" indent="0" algn="l">
              <a:lnSpc>
                <a:spcPct val="150000"/>
              </a:lnSpc>
              <a:buSzTx/>
              <a:buFont typeface="Wingdings" panose="05000000000000000000" charset="0"/>
              <a:buNone/>
            </a:pPr>
            <a:r>
              <a:rPr lang="zh-CN" altLang="en-US" sz="2000">
                <a:solidFill>
                  <a:srgbClr val="0000FF"/>
                </a:solidFill>
                <a:latin typeface="黑体" panose="02010609060101010101" charset="-122"/>
                <a:ea typeface="黑体" panose="02010609060101010101" charset="-122"/>
              </a:rPr>
              <a:t>教育教学理念（以教为中心</a:t>
            </a:r>
            <a:r>
              <a:rPr lang="en-US" altLang="zh-CN" sz="2000">
                <a:solidFill>
                  <a:srgbClr val="0000FF"/>
                </a:solidFill>
                <a:latin typeface="黑体" panose="02010609060101010101" charset="-122"/>
                <a:ea typeface="黑体" panose="02010609060101010101" charset="-122"/>
              </a:rPr>
              <a:t>  VS  </a:t>
            </a:r>
            <a:r>
              <a:rPr lang="zh-CN" altLang="en-US" sz="2000">
                <a:solidFill>
                  <a:srgbClr val="0000FF"/>
                </a:solidFill>
                <a:latin typeface="黑体" panose="02010609060101010101" charset="-122"/>
                <a:ea typeface="黑体" panose="02010609060101010101" charset="-122"/>
              </a:rPr>
              <a:t>以学为中心）</a:t>
            </a:r>
          </a:p>
          <a:p>
            <a:pPr algn="l">
              <a:lnSpc>
                <a:spcPct val="150000"/>
              </a:lnSpc>
              <a:buSzTx/>
              <a:buFont typeface="Wingdings" panose="05000000000000000000" charset="0"/>
              <a:buChar char="l"/>
            </a:pPr>
            <a:r>
              <a:rPr lang="zh-CN" altLang="en-US" sz="2000">
                <a:solidFill>
                  <a:srgbClr val="0000FF"/>
                </a:solidFill>
                <a:latin typeface="黑体" panose="02010609060101010101" charset="-122"/>
                <a:ea typeface="黑体" panose="02010609060101010101" charset="-122"/>
                <a:sym typeface="+mn-ea"/>
              </a:rPr>
              <a:t>以教为中心：</a:t>
            </a:r>
            <a:r>
              <a:rPr lang="zh-CN" altLang="en-US" sz="2000" b="0" kern="0">
                <a:sym typeface="+mn-ea"/>
              </a:rPr>
              <a:t>更加注重</a:t>
            </a:r>
            <a:r>
              <a:rPr lang="zh-CN" altLang="en-US" sz="2000" kern="0">
                <a:solidFill>
                  <a:srgbClr val="FF3300"/>
                </a:solidFill>
                <a:sym typeface="+mn-ea"/>
              </a:rPr>
              <a:t>学科知识学习</a:t>
            </a:r>
            <a:r>
              <a:rPr lang="zh-CN" altLang="en-US" sz="2000" b="0" kern="0">
                <a:sym typeface="+mn-ea"/>
              </a:rPr>
              <a:t>，以教师为中心、以教材为中心、以考试为中心；大纲规定的是教师教什么、怎么教；教师教什么学生就学什么，对学生成人成才的需求呼应偏少。</a:t>
            </a:r>
          </a:p>
          <a:p>
            <a:pPr algn="l">
              <a:lnSpc>
                <a:spcPct val="150000"/>
              </a:lnSpc>
              <a:buSzTx/>
              <a:buFont typeface="Wingdings" panose="05000000000000000000" charset="0"/>
              <a:buChar char="l"/>
            </a:pPr>
            <a:r>
              <a:rPr lang="zh-CN" altLang="en-US" sz="2000">
                <a:solidFill>
                  <a:srgbClr val="0000FF"/>
                </a:solidFill>
                <a:latin typeface="黑体" panose="02010609060101010101" charset="-122"/>
                <a:ea typeface="黑体" panose="02010609060101010101" charset="-122"/>
                <a:sym typeface="+mn-ea"/>
              </a:rPr>
              <a:t>以学为中心：</a:t>
            </a:r>
            <a:r>
              <a:rPr lang="zh-CN" altLang="en-US" sz="2000" b="0" kern="0">
                <a:sym typeface="+mn-ea"/>
              </a:rPr>
              <a:t>更加注重</a:t>
            </a:r>
            <a:r>
              <a:rPr lang="zh-CN" altLang="en-US" sz="2000" kern="0">
                <a:solidFill>
                  <a:srgbClr val="FF3300"/>
                </a:solidFill>
                <a:sym typeface="+mn-ea"/>
              </a:rPr>
              <a:t>学生能力培养</a:t>
            </a:r>
            <a:r>
              <a:rPr lang="zh-CN" altLang="en-US" sz="2000" b="0" kern="0">
                <a:sym typeface="+mn-ea"/>
              </a:rPr>
              <a:t>，以学生的学习、发展为中心；大纲规定的是学生应该学习什么才能形成相关能力（毕业要求、学习产出），教师怎么教才能引导、促进和帮助学生获得这些能力，教师采取何种方法来考核学生是否获得了这些能力。</a:t>
            </a:r>
            <a:endParaRPr lang="zh-CN" altLang="en-US" sz="2000" b="0" kern="0"/>
          </a:p>
        </p:txBody>
      </p:sp>
    </p:spTree>
  </p:cSld>
  <p:clrMapOvr>
    <a:masterClrMapping/>
  </p:clrMapOvr>
  <p:transition>
    <p:blinds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2" name="文本占位符 2"/>
          <p:cNvSpPr/>
          <p:nvPr>
            <p:custDataLst>
              <p:tags r:id="rId1"/>
            </p:custDataLst>
          </p:nvPr>
        </p:nvSpPr>
        <p:spPr>
          <a:xfrm>
            <a:off x="668020" y="1597660"/>
            <a:ext cx="7955280" cy="4549140"/>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marL="0" indent="0" algn="l">
              <a:lnSpc>
                <a:spcPct val="150000"/>
              </a:lnSpc>
              <a:buSzTx/>
              <a:buFont typeface="Wingdings" panose="05000000000000000000" charset="0"/>
              <a:buNone/>
            </a:pPr>
            <a:r>
              <a:rPr lang="en-US" altLang="zh-CN" sz="2000">
                <a:solidFill>
                  <a:srgbClr val="0000FF"/>
                </a:solidFill>
                <a:latin typeface="黑体" panose="02010609060101010101" charset="-122"/>
                <a:ea typeface="黑体" panose="02010609060101010101" charset="-122"/>
              </a:rPr>
              <a:t>OBE</a:t>
            </a:r>
            <a:r>
              <a:rPr lang="zh-CN" altLang="en-US" sz="2000">
                <a:solidFill>
                  <a:srgbClr val="0000FF"/>
                </a:solidFill>
                <a:latin typeface="黑体" panose="02010609060101010101" charset="-122"/>
                <a:ea typeface="黑体" panose="02010609060101010101" charset="-122"/>
              </a:rPr>
              <a:t>要义（</a:t>
            </a:r>
            <a:r>
              <a:rPr lang="en-US" altLang="zh-CN" sz="2000">
                <a:solidFill>
                  <a:srgbClr val="0000FF"/>
                </a:solidFill>
                <a:latin typeface="黑体" panose="02010609060101010101" charset="-122"/>
                <a:ea typeface="黑体" panose="02010609060101010101" charset="-122"/>
              </a:rPr>
              <a:t>I</a:t>
            </a:r>
            <a:r>
              <a:rPr lang="zh-CN" altLang="en-US" sz="2000">
                <a:solidFill>
                  <a:srgbClr val="0000FF"/>
                </a:solidFill>
                <a:latin typeface="黑体" panose="02010609060101010101" charset="-122"/>
                <a:ea typeface="黑体" panose="02010609060101010101" charset="-122"/>
              </a:rPr>
              <a:t>）</a:t>
            </a:r>
          </a:p>
          <a:p>
            <a:pPr algn="l">
              <a:lnSpc>
                <a:spcPct val="150000"/>
              </a:lnSpc>
              <a:buSzTx/>
              <a:buFont typeface="Wingdings" panose="05000000000000000000" charset="0"/>
              <a:buChar char="l"/>
            </a:pPr>
            <a:r>
              <a:rPr lang="zh-CN" altLang="en-US" sz="1900" b="0" kern="0">
                <a:sym typeface="+mn-ea"/>
              </a:rPr>
              <a:t>以学生的学习成果（Learning outcomes）为导向的教育理念。</a:t>
            </a:r>
          </a:p>
          <a:p>
            <a:pPr algn="l">
              <a:lnSpc>
                <a:spcPct val="150000"/>
              </a:lnSpc>
              <a:buSzTx/>
              <a:buFont typeface="Wingdings" panose="05000000000000000000" charset="0"/>
              <a:buChar char="l"/>
            </a:pPr>
            <a:r>
              <a:rPr lang="zh-CN" altLang="en-US" sz="1900" b="0" kern="0">
                <a:sym typeface="+mn-ea"/>
              </a:rPr>
              <a:t>强调：教学设计和教学实施的目标是学生通过教育过程最后所取得的学习成果，体现以学习者为中心的思想；</a:t>
            </a:r>
          </a:p>
          <a:p>
            <a:pPr algn="l">
              <a:lnSpc>
                <a:spcPct val="150000"/>
              </a:lnSpc>
              <a:buSzTx/>
              <a:buFont typeface="Wingdings" panose="05000000000000000000" charset="0"/>
              <a:buChar char="l"/>
            </a:pPr>
            <a:r>
              <a:rPr lang="zh-CN" altLang="en-US" sz="1900" b="0" kern="0"/>
              <a:t>强调：教师如何在教学过程中有效地帮助学生取得相应的学习成果；</a:t>
            </a:r>
          </a:p>
          <a:p>
            <a:pPr algn="l">
              <a:lnSpc>
                <a:spcPct val="150000"/>
              </a:lnSpc>
              <a:buSzTx/>
              <a:buFont typeface="Wingdings" panose="05000000000000000000" charset="0"/>
              <a:buChar char="l"/>
            </a:pPr>
            <a:r>
              <a:rPr lang="zh-CN" altLang="en-US" sz="1900" b="0" kern="0"/>
              <a:t>强调：根据学生应该取得的学习成果的要求，针对教学内容的特点和学生的特点，精心设计教学内容，并采用行之有效的教学方法和灵活多样的教学手段，从而有效地帮助学生取得相应的学习成果（反向设计）。</a:t>
            </a:r>
          </a:p>
        </p:txBody>
      </p:sp>
    </p:spTree>
  </p:cSld>
  <p:clrMapOvr>
    <a:masterClrMapping/>
  </p:clrMapOvr>
  <p:transition>
    <p:blinds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2" name="文本占位符 2"/>
          <p:cNvSpPr/>
          <p:nvPr>
            <p:custDataLst>
              <p:tags r:id="rId1"/>
            </p:custDataLst>
          </p:nvPr>
        </p:nvSpPr>
        <p:spPr>
          <a:xfrm>
            <a:off x="668020" y="1597660"/>
            <a:ext cx="7955280" cy="4549140"/>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marL="0" indent="0" algn="l">
              <a:lnSpc>
                <a:spcPct val="150000"/>
              </a:lnSpc>
              <a:buSzTx/>
              <a:buFont typeface="Wingdings" panose="05000000000000000000" charset="0"/>
              <a:buNone/>
            </a:pPr>
            <a:r>
              <a:rPr lang="en-US" altLang="zh-CN" sz="2000" dirty="0">
                <a:solidFill>
                  <a:srgbClr val="0000FF"/>
                </a:solidFill>
                <a:latin typeface="黑体" panose="02010609060101010101" charset="-122"/>
                <a:ea typeface="黑体" panose="02010609060101010101" charset="-122"/>
              </a:rPr>
              <a:t>OBE</a:t>
            </a:r>
            <a:r>
              <a:rPr lang="zh-CN" altLang="en-US" sz="2000" dirty="0">
                <a:solidFill>
                  <a:srgbClr val="0000FF"/>
                </a:solidFill>
                <a:latin typeface="黑体" panose="02010609060101010101" charset="-122"/>
                <a:ea typeface="黑体" panose="02010609060101010101" charset="-122"/>
              </a:rPr>
              <a:t>要义（</a:t>
            </a:r>
            <a:r>
              <a:rPr lang="en-US" altLang="zh-CN" sz="2000" dirty="0">
                <a:solidFill>
                  <a:srgbClr val="0000FF"/>
                </a:solidFill>
                <a:latin typeface="黑体" panose="02010609060101010101" charset="-122"/>
                <a:ea typeface="黑体" panose="02010609060101010101" charset="-122"/>
              </a:rPr>
              <a:t>II</a:t>
            </a:r>
            <a:r>
              <a:rPr lang="zh-CN" altLang="en-US" sz="2000" dirty="0">
                <a:solidFill>
                  <a:srgbClr val="0000FF"/>
                </a:solidFill>
                <a:latin typeface="黑体" panose="02010609060101010101" charset="-122"/>
                <a:ea typeface="黑体" panose="02010609060101010101" charset="-122"/>
              </a:rPr>
              <a:t>）</a:t>
            </a:r>
          </a:p>
          <a:p>
            <a:pPr marL="0" indent="0" algn="l">
              <a:lnSpc>
                <a:spcPct val="150000"/>
              </a:lnSpc>
              <a:buSzTx/>
              <a:buFont typeface="Wingdings" panose="05000000000000000000" charset="0"/>
              <a:buNone/>
            </a:pPr>
            <a:r>
              <a:rPr lang="zh-CN" altLang="en-US" sz="1900" b="0" kern="0" dirty="0">
                <a:sym typeface="+mn-ea"/>
              </a:rPr>
              <a:t>基于</a:t>
            </a:r>
            <a:r>
              <a:rPr lang="en-US" altLang="zh-CN" sz="1900" b="0" kern="0" dirty="0" smtClean="0">
                <a:sym typeface="+mn-ea"/>
              </a:rPr>
              <a:t>OBE</a:t>
            </a:r>
            <a:r>
              <a:rPr lang="zh-CN" altLang="en-US" sz="1900" b="0" kern="0" dirty="0" smtClean="0">
                <a:sym typeface="+mn-ea"/>
              </a:rPr>
              <a:t>人才</a:t>
            </a:r>
            <a:r>
              <a:rPr lang="zh-CN" altLang="en-US" sz="1900" b="0" kern="0" dirty="0">
                <a:sym typeface="+mn-ea"/>
              </a:rPr>
              <a:t>培养方案构建的逻辑：</a:t>
            </a:r>
          </a:p>
          <a:p>
            <a:pPr algn="l">
              <a:lnSpc>
                <a:spcPct val="150000"/>
              </a:lnSpc>
              <a:buSzTx/>
              <a:buFont typeface="Wingdings" panose="05000000000000000000" charset="0"/>
              <a:buChar char="l"/>
            </a:pPr>
            <a:r>
              <a:rPr lang="zh-CN" altLang="en-US" sz="1900" b="0" kern="0" dirty="0">
                <a:sym typeface="+mn-ea"/>
              </a:rPr>
              <a:t>从社会需求出发设计人才培养目标</a:t>
            </a:r>
          </a:p>
          <a:p>
            <a:pPr algn="l">
              <a:lnSpc>
                <a:spcPct val="150000"/>
              </a:lnSpc>
              <a:buSzTx/>
              <a:buFont typeface="Wingdings" panose="05000000000000000000" charset="0"/>
              <a:buChar char="l"/>
            </a:pPr>
            <a:r>
              <a:rPr lang="zh-CN" altLang="en-US" sz="1900" b="0" kern="0" dirty="0"/>
              <a:t>以人才培养目标为依据制定毕业要求</a:t>
            </a:r>
          </a:p>
          <a:p>
            <a:pPr algn="l">
              <a:lnSpc>
                <a:spcPct val="150000"/>
              </a:lnSpc>
              <a:buSzTx/>
              <a:buFont typeface="Wingdings" panose="05000000000000000000" charset="0"/>
              <a:buChar char="l"/>
            </a:pPr>
            <a:r>
              <a:rPr lang="zh-CN" altLang="en-US" sz="1900" b="0" kern="0" dirty="0"/>
              <a:t>以毕业要求指标点为依据构建课程体系</a:t>
            </a:r>
          </a:p>
          <a:p>
            <a:pPr algn="l">
              <a:lnSpc>
                <a:spcPct val="150000"/>
              </a:lnSpc>
              <a:buSzTx/>
              <a:buFont typeface="Wingdings" panose="05000000000000000000" charset="0"/>
              <a:buChar char="l"/>
            </a:pPr>
            <a:r>
              <a:rPr lang="zh-CN" altLang="en-US" sz="1900" b="0" kern="0" dirty="0"/>
              <a:t>确定毕业要求与课程教学内容</a:t>
            </a:r>
            <a:r>
              <a:rPr lang="zh-CN" altLang="en-US" sz="1900" b="0" kern="0" dirty="0" smtClean="0"/>
              <a:t>之间对应</a:t>
            </a:r>
            <a:r>
              <a:rPr lang="zh-CN" altLang="en-US" sz="1900" b="0" kern="0" dirty="0"/>
              <a:t>关系</a:t>
            </a:r>
          </a:p>
          <a:p>
            <a:pPr algn="l">
              <a:lnSpc>
                <a:spcPct val="150000"/>
              </a:lnSpc>
              <a:buSzTx/>
              <a:buFont typeface="Wingdings" panose="05000000000000000000" charset="0"/>
              <a:buChar char="l"/>
            </a:pPr>
            <a:r>
              <a:rPr lang="zh-CN" altLang="en-US" sz="1900" b="0" kern="0" dirty="0"/>
              <a:t>三个支撑：毕业要求支撑培养目标</a:t>
            </a:r>
          </a:p>
          <a:p>
            <a:pPr marL="0" indent="0" algn="l">
              <a:lnSpc>
                <a:spcPct val="150000"/>
              </a:lnSpc>
              <a:buSzTx/>
              <a:buFont typeface="Wingdings" panose="05000000000000000000" charset="0"/>
              <a:buNone/>
            </a:pPr>
            <a:r>
              <a:rPr lang="en-US" altLang="zh-CN" sz="1900" b="0" kern="0" dirty="0"/>
              <a:t>                    </a:t>
            </a:r>
            <a:r>
              <a:rPr lang="zh-CN" altLang="en-US" sz="1900" b="0" kern="0" dirty="0"/>
              <a:t>课程目标支撑毕业要求</a:t>
            </a:r>
          </a:p>
          <a:p>
            <a:pPr marL="0" indent="0" algn="l">
              <a:lnSpc>
                <a:spcPct val="150000"/>
              </a:lnSpc>
              <a:buSzTx/>
              <a:buFont typeface="Wingdings" panose="05000000000000000000" charset="0"/>
              <a:buNone/>
            </a:pPr>
            <a:r>
              <a:rPr lang="en-US" altLang="zh-CN" sz="1900" b="0" kern="0" dirty="0"/>
              <a:t>                    </a:t>
            </a:r>
            <a:r>
              <a:rPr lang="zh-CN" altLang="en-US" sz="1900" b="0" kern="0" dirty="0" smtClean="0"/>
              <a:t>学习成果支撑</a:t>
            </a:r>
            <a:r>
              <a:rPr lang="zh-CN" altLang="en-US" sz="1900" b="0" kern="0" dirty="0"/>
              <a:t>课程目标</a:t>
            </a:r>
          </a:p>
        </p:txBody>
      </p:sp>
    </p:spTree>
  </p:cSld>
  <p:clrMapOvr>
    <a:masterClrMapping/>
  </p:clrMapOvr>
  <p:transition>
    <p:blinds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p:cNvSpPr>
          <p:nvPr>
            <p:ph type="title"/>
          </p:nvPr>
        </p:nvSpPr>
        <p:spPr/>
        <p:txBody>
          <a:bodyPr vert="horz" wrap="square" lIns="91440" tIns="45720" rIns="91440" bIns="45720" anchor="b" anchorCtr="0"/>
          <a:lstStyle/>
          <a:p>
            <a:pPr eaLnBrk="1" hangingPunct="1"/>
            <a:r>
              <a:rPr lang="zh-CN" altLang="en-US" sz="3200" b="1" dirty="0">
                <a:ea typeface="华文新魏" panose="02010800040101010101" pitchFamily="2" charset="-122"/>
              </a:rPr>
              <a:t>一、理论背景</a:t>
            </a:r>
          </a:p>
        </p:txBody>
      </p:sp>
      <p:sp>
        <p:nvSpPr>
          <p:cNvPr id="2" name="文本占位符 2"/>
          <p:cNvSpPr/>
          <p:nvPr>
            <p:custDataLst>
              <p:tags r:id="rId1"/>
            </p:custDataLst>
          </p:nvPr>
        </p:nvSpPr>
        <p:spPr>
          <a:xfrm>
            <a:off x="668020" y="1597660"/>
            <a:ext cx="7955280" cy="4549140"/>
          </a:xfrm>
          <a:prstGeom prst="rect">
            <a:avLst/>
          </a:prstGeom>
          <a:noFill/>
          <a:ln w="9525">
            <a:noFill/>
          </a:ln>
        </p:spPr>
        <p:txBody>
          <a:bodyPr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marL="0" indent="0" algn="l">
              <a:lnSpc>
                <a:spcPct val="150000"/>
              </a:lnSpc>
              <a:buSzTx/>
              <a:buFont typeface="Wingdings" panose="05000000000000000000" charset="0"/>
              <a:buNone/>
            </a:pPr>
            <a:r>
              <a:rPr lang="en-US" altLang="zh-CN" sz="2000" dirty="0">
                <a:solidFill>
                  <a:srgbClr val="0000FF"/>
                </a:solidFill>
                <a:latin typeface="黑体" panose="02010609060101010101" charset="-122"/>
                <a:ea typeface="黑体" panose="02010609060101010101" charset="-122"/>
              </a:rPr>
              <a:t>OBE</a:t>
            </a:r>
            <a:r>
              <a:rPr lang="zh-CN" altLang="en-US" sz="2000" dirty="0">
                <a:solidFill>
                  <a:srgbClr val="0000FF"/>
                </a:solidFill>
                <a:latin typeface="黑体" panose="02010609060101010101" charset="-122"/>
                <a:ea typeface="黑体" panose="02010609060101010101" charset="-122"/>
              </a:rPr>
              <a:t>要义（</a:t>
            </a:r>
            <a:r>
              <a:rPr lang="en-US" altLang="zh-CN" sz="2000" dirty="0">
                <a:solidFill>
                  <a:srgbClr val="0000FF"/>
                </a:solidFill>
                <a:latin typeface="黑体" panose="02010609060101010101" charset="-122"/>
                <a:ea typeface="黑体" panose="02010609060101010101" charset="-122"/>
              </a:rPr>
              <a:t>III</a:t>
            </a:r>
            <a:r>
              <a:rPr lang="zh-CN" altLang="en-US" sz="2000" dirty="0">
                <a:solidFill>
                  <a:srgbClr val="0000FF"/>
                </a:solidFill>
                <a:latin typeface="黑体" panose="02010609060101010101" charset="-122"/>
                <a:ea typeface="黑体" panose="02010609060101010101" charset="-122"/>
              </a:rPr>
              <a:t>）</a:t>
            </a:r>
          </a:p>
          <a:p>
            <a:pPr marL="0" indent="0" algn="l">
              <a:lnSpc>
                <a:spcPct val="150000"/>
              </a:lnSpc>
              <a:buSzTx/>
              <a:buFont typeface="Wingdings" panose="05000000000000000000" charset="0"/>
              <a:buNone/>
            </a:pPr>
            <a:r>
              <a:rPr lang="zh-CN" altLang="en-US" sz="1900" b="0" kern="0" dirty="0">
                <a:sym typeface="+mn-ea"/>
              </a:rPr>
              <a:t>基于</a:t>
            </a:r>
            <a:r>
              <a:rPr lang="en-US" altLang="zh-CN" sz="1900" b="0" kern="0" dirty="0" smtClean="0">
                <a:sym typeface="+mn-ea"/>
              </a:rPr>
              <a:t>OBE</a:t>
            </a:r>
            <a:r>
              <a:rPr lang="zh-CN" altLang="en-US" sz="1900" b="0" kern="0" dirty="0" smtClean="0">
                <a:sym typeface="+mn-ea"/>
              </a:rPr>
              <a:t>课程</a:t>
            </a:r>
            <a:r>
              <a:rPr lang="zh-CN" altLang="en-US" sz="1900" b="0" kern="0" dirty="0">
                <a:sym typeface="+mn-ea"/>
              </a:rPr>
              <a:t>大纲编制的逻辑：</a:t>
            </a:r>
          </a:p>
          <a:p>
            <a:pPr algn="l">
              <a:lnSpc>
                <a:spcPct val="150000"/>
              </a:lnSpc>
              <a:buSzTx/>
              <a:buFont typeface="Wingdings" panose="05000000000000000000" charset="0"/>
              <a:buChar char="l"/>
            </a:pPr>
            <a:r>
              <a:rPr lang="zh-CN" altLang="en-US" sz="1900" b="0" kern="0" dirty="0" smtClean="0">
                <a:sym typeface="+mn-ea"/>
              </a:rPr>
              <a:t>依据毕业</a:t>
            </a:r>
            <a:r>
              <a:rPr lang="zh-CN" altLang="en-US" sz="1900" b="0" kern="0" dirty="0">
                <a:sym typeface="+mn-ea"/>
              </a:rPr>
              <a:t>要求</a:t>
            </a:r>
            <a:r>
              <a:rPr lang="zh-CN" altLang="en-US" sz="1900" b="0" kern="0" dirty="0" smtClean="0">
                <a:sym typeface="+mn-ea"/>
              </a:rPr>
              <a:t>（指标点）</a:t>
            </a:r>
            <a:r>
              <a:rPr lang="zh-CN" altLang="en-US" sz="1900" b="0" kern="0" dirty="0" smtClean="0">
                <a:solidFill>
                  <a:srgbClr val="0000FF"/>
                </a:solidFill>
                <a:sym typeface="+mn-ea"/>
              </a:rPr>
              <a:t>确定</a:t>
            </a:r>
            <a:r>
              <a:rPr lang="zh-CN" altLang="en-US" sz="1900" b="0" kern="0" dirty="0">
                <a:sym typeface="+mn-ea"/>
              </a:rPr>
              <a:t>课程目标</a:t>
            </a:r>
            <a:r>
              <a:rPr lang="en-US" altLang="zh-CN" sz="1900" b="0" kern="0" dirty="0">
                <a:sym typeface="+mn-ea"/>
              </a:rPr>
              <a:t>(</a:t>
            </a:r>
            <a:r>
              <a:rPr lang="zh-CN" altLang="en-US" sz="1900" b="0" kern="0" dirty="0">
                <a:sym typeface="+mn-ea"/>
              </a:rPr>
              <a:t>学习目标</a:t>
            </a:r>
            <a:r>
              <a:rPr lang="en-US" altLang="zh-CN" sz="1900" b="0" kern="0" dirty="0">
                <a:sym typeface="+mn-ea"/>
              </a:rPr>
              <a:t>)</a:t>
            </a:r>
            <a:endParaRPr lang="zh-CN" altLang="en-US" sz="1900" b="0" kern="0" dirty="0">
              <a:sym typeface="+mn-ea"/>
            </a:endParaRPr>
          </a:p>
          <a:p>
            <a:pPr algn="l">
              <a:lnSpc>
                <a:spcPct val="150000"/>
              </a:lnSpc>
              <a:buSzTx/>
              <a:buFont typeface="Wingdings" panose="05000000000000000000" charset="0"/>
              <a:buChar char="l"/>
            </a:pPr>
            <a:r>
              <a:rPr lang="zh-CN" altLang="en-US" sz="1900" b="0" kern="0" dirty="0">
                <a:sym typeface="+mn-ea"/>
              </a:rPr>
              <a:t>依据课程目标</a:t>
            </a:r>
            <a:r>
              <a:rPr lang="zh-CN" altLang="en-US" sz="1900" b="0" kern="0" dirty="0">
                <a:solidFill>
                  <a:srgbClr val="0000FF"/>
                </a:solidFill>
                <a:sym typeface="+mn-ea"/>
              </a:rPr>
              <a:t>选定</a:t>
            </a:r>
            <a:r>
              <a:rPr lang="zh-CN" altLang="en-US" sz="1900" b="0" kern="0" dirty="0">
                <a:sym typeface="+mn-ea"/>
              </a:rPr>
              <a:t>教学内容</a:t>
            </a:r>
            <a:r>
              <a:rPr lang="en-US" altLang="zh-CN" sz="1900" b="0" kern="0" dirty="0">
                <a:sym typeface="+mn-ea"/>
              </a:rPr>
              <a:t>(</a:t>
            </a:r>
            <a:r>
              <a:rPr lang="zh-CN" altLang="en-US" sz="1900" b="0" kern="0" dirty="0">
                <a:sym typeface="+mn-ea"/>
              </a:rPr>
              <a:t>知识点</a:t>
            </a:r>
            <a:r>
              <a:rPr lang="en-US" altLang="zh-CN" sz="1900" b="0" kern="0" dirty="0">
                <a:sym typeface="+mn-ea"/>
              </a:rPr>
              <a:t>)</a:t>
            </a:r>
            <a:endParaRPr lang="zh-CN" altLang="en-US" sz="1900" b="0" kern="0" dirty="0">
              <a:sym typeface="+mn-ea"/>
            </a:endParaRPr>
          </a:p>
          <a:p>
            <a:pPr algn="l">
              <a:lnSpc>
                <a:spcPct val="150000"/>
              </a:lnSpc>
              <a:buSzTx/>
              <a:buFont typeface="Wingdings" panose="05000000000000000000" charset="0"/>
              <a:buChar char="l"/>
            </a:pPr>
            <a:r>
              <a:rPr lang="zh-CN" altLang="en-US" sz="1900" b="0" kern="0" dirty="0" smtClean="0"/>
              <a:t>依据教学</a:t>
            </a:r>
            <a:r>
              <a:rPr lang="zh-CN" altLang="en-US" sz="1900" b="0" kern="0" dirty="0"/>
              <a:t>内容</a:t>
            </a:r>
            <a:r>
              <a:rPr lang="zh-CN" altLang="en-US" sz="1900" b="0" kern="0" dirty="0">
                <a:solidFill>
                  <a:srgbClr val="0000FF"/>
                </a:solidFill>
              </a:rPr>
              <a:t>选定</a:t>
            </a:r>
            <a:r>
              <a:rPr lang="zh-CN" altLang="en-US" sz="1900" b="0" kern="0" dirty="0"/>
              <a:t>教学方式方法、组织实施教学</a:t>
            </a:r>
          </a:p>
          <a:p>
            <a:pPr algn="l">
              <a:lnSpc>
                <a:spcPct val="150000"/>
              </a:lnSpc>
              <a:buSzTx/>
              <a:buFont typeface="Wingdings" panose="05000000000000000000" charset="0"/>
              <a:buChar char="l"/>
            </a:pPr>
            <a:r>
              <a:rPr lang="zh-CN" altLang="en-US" sz="1900" b="0" kern="0" dirty="0"/>
              <a:t>依据课程目标</a:t>
            </a:r>
            <a:r>
              <a:rPr lang="zh-CN" altLang="en-US" sz="1900" b="0" kern="0" dirty="0">
                <a:solidFill>
                  <a:srgbClr val="0000FF"/>
                </a:solidFill>
              </a:rPr>
              <a:t>选定</a:t>
            </a:r>
            <a:r>
              <a:rPr lang="zh-CN" altLang="en-US" sz="1900" b="0" kern="0" dirty="0"/>
              <a:t>考核内容和方式</a:t>
            </a:r>
          </a:p>
          <a:p>
            <a:pPr algn="l">
              <a:lnSpc>
                <a:spcPct val="150000"/>
              </a:lnSpc>
              <a:buSzTx/>
              <a:buFont typeface="Wingdings" panose="05000000000000000000" charset="0"/>
              <a:buChar char="l"/>
            </a:pPr>
            <a:r>
              <a:rPr lang="zh-CN" altLang="en-US" sz="1900" b="0" kern="0" dirty="0"/>
              <a:t>依据考核</a:t>
            </a:r>
            <a:r>
              <a:rPr lang="zh-CN" altLang="en-US" sz="1900" b="0" kern="0" dirty="0" smtClean="0"/>
              <a:t>成绩</a:t>
            </a:r>
            <a:r>
              <a:rPr lang="zh-CN" altLang="en-US" sz="1900" b="0" kern="0" dirty="0" smtClean="0">
                <a:solidFill>
                  <a:srgbClr val="0000FF"/>
                </a:solidFill>
              </a:rPr>
              <a:t>判断</a:t>
            </a:r>
            <a:r>
              <a:rPr lang="zh-CN" altLang="en-US" sz="1900" b="0" kern="0" dirty="0"/>
              <a:t>课程目标达成情况</a:t>
            </a:r>
          </a:p>
          <a:p>
            <a:pPr marL="0" indent="0" algn="ctr">
              <a:lnSpc>
                <a:spcPct val="150000"/>
              </a:lnSpc>
              <a:buSzTx/>
              <a:buFont typeface="Wingdings" panose="05000000000000000000" charset="0"/>
              <a:buNone/>
            </a:pPr>
            <a:r>
              <a:rPr lang="zh-CN" altLang="en-US" sz="1900" kern="0" dirty="0">
                <a:solidFill>
                  <a:srgbClr val="FF3300"/>
                </a:solidFill>
              </a:rPr>
              <a:t>（课程目标ｉ达成度＝</a:t>
            </a:r>
            <a:r>
              <a:rPr lang="zh-CN" altLang="en-US" sz="1900" kern="0" dirty="0">
                <a:solidFill>
                  <a:srgbClr val="FF3300"/>
                </a:solidFill>
                <a:sym typeface="+mn-ea"/>
              </a:rPr>
              <a:t>试卷中</a:t>
            </a:r>
            <a:r>
              <a:rPr lang="zh-CN" altLang="en-US" sz="1900" kern="0" dirty="0">
                <a:solidFill>
                  <a:srgbClr val="FF3300"/>
                </a:solidFill>
              </a:rPr>
              <a:t>相关试题学生平均得分</a:t>
            </a:r>
            <a:r>
              <a:rPr lang="en-US" altLang="zh-CN" sz="1900" kern="0" dirty="0">
                <a:solidFill>
                  <a:srgbClr val="FF3300"/>
                </a:solidFill>
              </a:rPr>
              <a:t>/</a:t>
            </a:r>
            <a:r>
              <a:rPr lang="zh-CN" altLang="en-US" sz="1900" kern="0" dirty="0">
                <a:solidFill>
                  <a:srgbClr val="FF3300"/>
                </a:solidFill>
              </a:rPr>
              <a:t>相关试题总分）</a:t>
            </a:r>
            <a:endParaRPr lang="zh-CN" altLang="en-US" sz="1900" b="0" kern="0" dirty="0">
              <a:solidFill>
                <a:srgbClr val="FF3300"/>
              </a:solidFill>
            </a:endParaRPr>
          </a:p>
          <a:p>
            <a:pPr algn="l">
              <a:lnSpc>
                <a:spcPct val="150000"/>
              </a:lnSpc>
              <a:buSzTx/>
              <a:buFont typeface="Wingdings" panose="05000000000000000000" charset="0"/>
              <a:buChar char="l"/>
            </a:pPr>
            <a:endParaRPr lang="zh-CN" altLang="en-US" sz="1900" b="0" kern="0" dirty="0">
              <a:solidFill>
                <a:srgbClr val="FF3300"/>
              </a:solidFill>
            </a:endParaRPr>
          </a:p>
        </p:txBody>
      </p:sp>
    </p:spTree>
  </p:cSld>
  <p:clrMapOvr>
    <a:masterClrMapping/>
  </p:clrMapOvr>
  <p:transition>
    <p:blinds dir="vert"/>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ac956a90-afd6-46ee-b729-801859ebe0e8"/>
  <p:tag name="COMMONDATA" val="eyJoZGlkIjoiYmJkODc5OWYwZTkxOTEwN2UyMjVlYTFlZjRmY2YwMzI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488,&quot;width&quot;:14076}"/>
</p:tagLst>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诗情画意">
  <a:themeElements>
    <a:clrScheme name="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1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1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1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1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1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1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1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1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CDESIGNK</Template>
  <TotalTime>1720</TotalTime>
  <Words>1717</Words>
  <Application>WPS 演示</Application>
  <PresentationFormat>全屏显示(4:3)</PresentationFormat>
  <Paragraphs>110</Paragraphs>
  <Slides>18</Slides>
  <Notes>0</Notes>
  <HiddenSlides>0</HiddenSlides>
  <MMClips>0</MMClips>
  <ScaleCrop>false</ScaleCrop>
  <HeadingPairs>
    <vt:vector size="4" baseType="variant">
      <vt:variant>
        <vt:lpstr>主题</vt:lpstr>
      </vt:variant>
      <vt:variant>
        <vt:i4>4</vt:i4>
      </vt:variant>
      <vt:variant>
        <vt:lpstr>幻灯片标题</vt:lpstr>
      </vt:variant>
      <vt:variant>
        <vt:i4>18</vt:i4>
      </vt:variant>
    </vt:vector>
  </HeadingPairs>
  <TitlesOfParts>
    <vt:vector size="22" baseType="lpstr">
      <vt:lpstr>诗情画意</vt:lpstr>
      <vt:lpstr>Profile</vt:lpstr>
      <vt:lpstr>1_诗情画意</vt:lpstr>
      <vt:lpstr>1_Profile</vt:lpstr>
      <vt:lpstr>教学大纲编制：理论、要求、实践</vt:lpstr>
      <vt:lpstr>依法制纲</vt:lpstr>
      <vt:lpstr>目录</vt:lpstr>
      <vt:lpstr>一、理论背景（编制前）</vt:lpstr>
      <vt:lpstr>一、理论背景</vt:lpstr>
      <vt:lpstr>一、理论背景</vt:lpstr>
      <vt:lpstr>一、理论背景</vt:lpstr>
      <vt:lpstr>一、理论背景</vt:lpstr>
      <vt:lpstr>一、理论背景</vt:lpstr>
      <vt:lpstr>一、理论背景</vt:lpstr>
      <vt:lpstr>一、理论背景</vt:lpstr>
      <vt:lpstr>一、理论背景</vt:lpstr>
      <vt:lpstr>一、理论背景</vt:lpstr>
      <vt:lpstr>一、理论背景</vt:lpstr>
      <vt:lpstr>二、编制要求（编制中）</vt:lpstr>
      <vt:lpstr>二、编制要求（编制中）</vt:lpstr>
      <vt:lpstr>三、教学实践（编制后）</vt:lpstr>
      <vt:lpstr>谢 谢 大 家！</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lkz</dc:creator>
  <cp:lastModifiedBy>lenovo</cp:lastModifiedBy>
  <cp:revision>570</cp:revision>
  <dcterms:created xsi:type="dcterms:W3CDTF">2012-10-20T00:46:00Z</dcterms:created>
  <dcterms:modified xsi:type="dcterms:W3CDTF">2023-03-28T01:57:35Z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ICV">
    <vt:lpwstr>2254F3B9A56E45168D6CB9ACA564A808</vt:lpwstr>
  </property>
  <property fmtid="{D5CDD505-2E9C-101B-9397-08002B2CF9AE}" pid="4" name="KSOProductBuildVer">
    <vt:lpwstr>2052-11.1.0.13703</vt:lpwstr>
  </property>
</Properties>
</file>